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9"/>
  </p:notesMasterIdLst>
  <p:handoutMasterIdLst>
    <p:handoutMasterId r:id="rId90"/>
  </p:handoutMasterIdLst>
  <p:sldIdLst>
    <p:sldId id="256" r:id="rId2"/>
    <p:sldId id="257" r:id="rId3"/>
    <p:sldId id="258" r:id="rId4"/>
    <p:sldId id="259" r:id="rId5"/>
    <p:sldId id="261" r:id="rId6"/>
    <p:sldId id="267" r:id="rId7"/>
    <p:sldId id="269" r:id="rId8"/>
    <p:sldId id="270" r:id="rId9"/>
    <p:sldId id="287" r:id="rId10"/>
    <p:sldId id="355" r:id="rId11"/>
    <p:sldId id="343" r:id="rId12"/>
    <p:sldId id="397" r:id="rId13"/>
    <p:sldId id="271" r:id="rId14"/>
    <p:sldId id="272" r:id="rId15"/>
    <p:sldId id="275" r:id="rId16"/>
    <p:sldId id="348" r:id="rId17"/>
    <p:sldId id="349" r:id="rId18"/>
    <p:sldId id="280" r:id="rId19"/>
    <p:sldId id="281" r:id="rId20"/>
    <p:sldId id="290" r:id="rId21"/>
    <p:sldId id="291" r:id="rId22"/>
    <p:sldId id="292" r:id="rId23"/>
    <p:sldId id="356" r:id="rId24"/>
    <p:sldId id="357"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92" r:id="rId42"/>
    <p:sldId id="393" r:id="rId43"/>
    <p:sldId id="394" r:id="rId44"/>
    <p:sldId id="395" r:id="rId45"/>
    <p:sldId id="396" r:id="rId46"/>
    <p:sldId id="297" r:id="rId47"/>
    <p:sldId id="298" r:id="rId48"/>
    <p:sldId id="315" r:id="rId49"/>
    <p:sldId id="350" r:id="rId50"/>
    <p:sldId id="316" r:id="rId51"/>
    <p:sldId id="317" r:id="rId52"/>
    <p:sldId id="318" r:id="rId53"/>
    <p:sldId id="406" r:id="rId54"/>
    <p:sldId id="319" r:id="rId55"/>
    <p:sldId id="407" r:id="rId56"/>
    <p:sldId id="320" r:id="rId57"/>
    <p:sldId id="321" r:id="rId58"/>
    <p:sldId id="322" r:id="rId59"/>
    <p:sldId id="323" r:id="rId60"/>
    <p:sldId id="324" r:id="rId61"/>
    <p:sldId id="408" r:id="rId62"/>
    <p:sldId id="409" r:id="rId63"/>
    <p:sldId id="337" r:id="rId64"/>
    <p:sldId id="351" r:id="rId65"/>
    <p:sldId id="344" r:id="rId66"/>
    <p:sldId id="345" r:id="rId67"/>
    <p:sldId id="354" r:id="rId68"/>
    <p:sldId id="400" r:id="rId69"/>
    <p:sldId id="401" r:id="rId70"/>
    <p:sldId id="338" r:id="rId71"/>
    <p:sldId id="405" r:id="rId72"/>
    <p:sldId id="398" r:id="rId73"/>
    <p:sldId id="399" r:id="rId74"/>
    <p:sldId id="273" r:id="rId75"/>
    <p:sldId id="352" r:id="rId76"/>
    <p:sldId id="294" r:id="rId77"/>
    <p:sldId id="295" r:id="rId78"/>
    <p:sldId id="296" r:id="rId79"/>
    <p:sldId id="299" r:id="rId80"/>
    <p:sldId id="300" r:id="rId81"/>
    <p:sldId id="301" r:id="rId82"/>
    <p:sldId id="327" r:id="rId83"/>
    <p:sldId id="353" r:id="rId84"/>
    <p:sldId id="336" r:id="rId85"/>
    <p:sldId id="402" r:id="rId86"/>
    <p:sldId id="403" r:id="rId87"/>
    <p:sldId id="404" r:id="rId8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66"/>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p:scale>
          <a:sx n="100" d="100"/>
          <a:sy n="100" d="100"/>
        </p:scale>
        <p:origin x="-7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114"/>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34</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35</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69</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85</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86</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87</a:t>
            </a:fld>
            <a:endParaRPr lang="en-US"/>
          </a:p>
        </p:txBody>
      </p:sp>
    </p:spTree>
    <p:extLst>
      <p:ext uri="{BB962C8B-B14F-4D97-AF65-F5344CB8AC3E}">
        <p14:creationId xmlns:p14="http://schemas.microsoft.com/office/powerpoint/2010/main" val="3746784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toolbox.google.com/datasetsearch" TargetMode="External"/><Relationship Id="rId7" Type="http://schemas.openxmlformats.org/officeDocument/2006/relationships/hyperlink" Target="https://www.datafarm.co/"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medium.com/a-dose-of-curiosity/how-does-the-i-am-not-a-robot-checkbox-work-c24d426a82a1"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hyperlink" Target="https://easyhashing.com/e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www.twosigma.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gdaley/hkracing"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rive.google.com/file/d/1Es0xJa9nUFKldxH9BkVyYxHB7RxLvUjC/view?usp=sharing" TargetMode="External"/><Relationship Id="rId1" Type="http://schemas.openxmlformats.org/officeDocument/2006/relationships/slideLayout" Target="../slideLayouts/slideLayout7.xml"/><Relationship Id="rId5" Type="http://schemas.openxmlformats.org/officeDocument/2006/relationships/hyperlink" Target="https://drive.google.com/open?id=1X5gaB92oiKMa-dwwMmaaskiMSGoXR7lk" TargetMode="Externa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hyperlink" Target="https://scikit-learn.org/stable/auto_examples/applications/plot_stock_market.html"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hyperlink" Target="http://demos.algorithmia.com/colorize-photos/" TargetMode="External"/><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colab.research.google.com/github/kenwkliu/ideas/blob/master/colab/MNIST.ipynb" TargetMode="Externa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65.xml.rels><?xml version="1.0" encoding="UTF-8" standalone="yes"?>
<Relationships xmlns="http://schemas.openxmlformats.org/package/2006/relationships"><Relationship Id="rId3" Type="http://schemas.openxmlformats.org/officeDocument/2006/relationships/hyperlink" Target="https://www.technologyreview.com/2020/06/26/1004500/a-new-us-bill-would-ban-the-police-use-of-facial-recognition/" TargetMode="External"/><Relationship Id="rId2" Type="http://schemas.openxmlformats.org/officeDocument/2006/relationships/hyperlink" Target="https://securitytoday.com/articles/2019/10/10/california-to-become-third-state-to-ban-facial-recognition-software-in-police-body-cameras.aspx" TargetMode="External"/><Relationship Id="rId1" Type="http://schemas.openxmlformats.org/officeDocument/2006/relationships/slideLayout" Target="../slideLayouts/slideLayout7.xml"/><Relationship Id="rId6" Type="http://schemas.openxmlformats.org/officeDocument/2006/relationships/hyperlink" Target="https://qz.com/1356503/how-to-dodge-wechats-image-censorship-according-to-citizen-lab/" TargetMode="External"/><Relationship Id="rId5" Type="http://schemas.openxmlformats.org/officeDocument/2006/relationships/image" Target="../media/image84.jpeg"/><Relationship Id="rId4" Type="http://schemas.openxmlformats.org/officeDocument/2006/relationships/hyperlink" Target="https://technology.inquirer.net/97106/with-painted-faces-artists-fight-facial-recognition-tech"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www.businessinsider.com/china-says-new-surveillance-tech-can-id-people-from-their-walk-2018-11" TargetMode="External"/><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hyperlink" Target="https://syncedreview.com/2019/08/29/ai-creates-fashion-models-with-custom-outfits-and-poses/" TargetMode="External"/><Relationship Id="rId4" Type="http://schemas.openxmlformats.org/officeDocument/2006/relationships/hyperlink" Target="https://www.whichfaceisreal.com/"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3Cs11fvx5jI"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7.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www.xinhuanet.com/english/2020-05/09/c_139043630.htm"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7.gif"/></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a:t>
            </a:r>
            <a:r>
              <a:rPr lang="en-US" sz="1600" dirty="0" smtClean="0">
                <a:hlinkClick r:id="rId6"/>
              </a:rPr>
              <a:t>Turk</a:t>
            </a:r>
            <a:endParaRPr lang="en-US" sz="1600" dirty="0" smtClean="0"/>
          </a:p>
          <a:p>
            <a:pPr lvl="1">
              <a:buFont typeface="Arial" panose="020B0604020202020204" pitchFamily="34" charset="0"/>
              <a:buChar char="•"/>
            </a:pPr>
            <a:r>
              <a:rPr lang="en-US" sz="1600" dirty="0" smtClean="0">
                <a:hlinkClick r:id="rId7"/>
              </a:rPr>
              <a:t>Datafarm.co</a:t>
            </a:r>
            <a:r>
              <a:rPr lang="en-US" sz="1600" dirty="0" smtClean="0"/>
              <a:t> </a:t>
            </a:r>
            <a:r>
              <a:rPr lang="en-US" sz="1600" dirty="0" smtClean="0">
                <a:sym typeface="Wingdings" panose="05000000000000000000" pitchFamily="2" charset="2"/>
              </a:rPr>
              <a:t> (My friend’s startup)</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0608"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4" name="TextBox 3"/>
          <p:cNvSpPr txBox="1"/>
          <p:nvPr/>
        </p:nvSpPr>
        <p:spPr>
          <a:xfrm>
            <a:off x="5272882" y="5621178"/>
            <a:ext cx="2539478" cy="400110"/>
          </a:xfrm>
          <a:prstGeom prst="rect">
            <a:avLst/>
          </a:prstGeom>
          <a:noFill/>
        </p:spPr>
        <p:txBody>
          <a:bodyPr wrap="none" rtlCol="0">
            <a:spAutoFit/>
          </a:bodyPr>
          <a:lstStyle/>
          <a:p>
            <a:r>
              <a:rPr lang="en-US" sz="2000" dirty="0" smtClean="0">
                <a:hlinkClick r:id="rId2"/>
              </a:rPr>
              <a:t>Google </a:t>
            </a:r>
            <a:r>
              <a:rPr lang="en-US" sz="2000" dirty="0" err="1" smtClean="0">
                <a:hlinkClick r:id="rId2"/>
              </a:rPr>
              <a:t>reCAPTCHA</a:t>
            </a:r>
            <a:endParaRPr lang="en-US" sz="2000" dirty="0"/>
          </a:p>
        </p:txBody>
      </p:sp>
      <p:sp>
        <p:nvSpPr>
          <p:cNvPr id="10" name="Content Placeholder 1"/>
          <p:cNvSpPr txBox="1">
            <a:spLocks/>
          </p:cNvSpPr>
          <p:nvPr/>
        </p:nvSpPr>
        <p:spPr>
          <a:xfrm>
            <a:off x="395536" y="1700808"/>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FF0000"/>
                </a:solidFill>
              </a:rPr>
              <a:t>more</a:t>
            </a:r>
            <a:r>
              <a:rPr lang="en-US" sz="2000" dirty="0" smtClean="0">
                <a:solidFill>
                  <a:srgbClr val="FF0000"/>
                </a:solidFill>
              </a:rPr>
              <a:t> </a:t>
            </a:r>
            <a:r>
              <a:rPr lang="en-US" sz="2000" b="1" dirty="0" smtClean="0">
                <a:solidFill>
                  <a:srgbClr val="0070C0"/>
                </a:solidFill>
              </a:rPr>
              <a:t>labelled dataset</a:t>
            </a:r>
            <a:r>
              <a:rPr lang="en-US" sz="2000" dirty="0" smtClean="0"/>
              <a:t>?</a:t>
            </a:r>
          </a:p>
          <a:p>
            <a:pPr marL="0" indent="0"/>
            <a:endParaRPr lang="en-US" sz="1800" dirty="0"/>
          </a:p>
        </p:txBody>
      </p:sp>
      <p:sp>
        <p:nvSpPr>
          <p:cNvPr id="9" name="TextBox 8"/>
          <p:cNvSpPr txBox="1"/>
          <p:nvPr/>
        </p:nvSpPr>
        <p:spPr>
          <a:xfrm>
            <a:off x="4890789" y="1671191"/>
            <a:ext cx="2777555"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(freely)</a:t>
            </a:r>
            <a:endParaRPr lang="en-US" dirty="0"/>
          </a:p>
        </p:txBody>
      </p:sp>
      <p:pic>
        <p:nvPicPr>
          <p:cNvPr id="1028" name="Picture 4" descr="How to register for Consumption Vouchers?"/>
          <p:cNvPicPr>
            <a:picLocks noChangeAspect="1" noChangeArrowheads="1"/>
          </p:cNvPicPr>
          <p:nvPr/>
        </p:nvPicPr>
        <p:blipFill rotWithShape="1">
          <a:blip r:embed="rId3">
            <a:extLst>
              <a:ext uri="{28A0092B-C50C-407E-A947-70E740481C1C}">
                <a14:useLocalDpi xmlns:a14="http://schemas.microsoft.com/office/drawing/2010/main" val="0"/>
              </a:ext>
            </a:extLst>
          </a:blip>
          <a:srcRect t="12766" b="2778"/>
          <a:stretch/>
        </p:blipFill>
        <p:spPr bwMode="auto">
          <a:xfrm>
            <a:off x="418778" y="2496294"/>
            <a:ext cx="468838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7136" y="2420888"/>
            <a:ext cx="2219200" cy="288496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Sample of Google reCaptcha text scheme, (taken from [?])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311" y="4941167"/>
            <a:ext cx="29908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8" name="TextBox 7"/>
          <p:cNvSpPr txBox="1"/>
          <p:nvPr/>
        </p:nvSpPr>
        <p:spPr>
          <a:xfrm>
            <a:off x="2090934" y="5229202"/>
            <a:ext cx="4857330" cy="830997"/>
          </a:xfrm>
          <a:prstGeom prst="rect">
            <a:avLst/>
          </a:prstGeom>
          <a:noFill/>
        </p:spPr>
        <p:txBody>
          <a:bodyPr wrap="square" rtlCol="0">
            <a:spAutoFit/>
          </a:bodyPr>
          <a:lstStyle/>
          <a:p>
            <a:pPr marL="0" lvl="1"/>
            <a:r>
              <a:rPr lang="en-US" sz="2000" b="1" dirty="0" smtClean="0">
                <a:solidFill>
                  <a:srgbClr val="FF0000"/>
                </a:solidFill>
              </a:rPr>
              <a:t>Tagged </a:t>
            </a:r>
            <a:r>
              <a:rPr lang="en-US" sz="2000" b="1" dirty="0">
                <a:solidFill>
                  <a:srgbClr val="FF0000"/>
                </a:solidFill>
              </a:rPr>
              <a:t>your </a:t>
            </a:r>
            <a:r>
              <a:rPr lang="en-US" sz="2000" b="1" dirty="0" smtClean="0">
                <a:solidFill>
                  <a:srgbClr val="FF0000"/>
                </a:solidFill>
              </a:rPr>
              <a:t>friends </a:t>
            </a:r>
            <a:r>
              <a:rPr lang="en-US" sz="2000" dirty="0"/>
              <a:t>in Facebook or </a:t>
            </a:r>
            <a:r>
              <a:rPr lang="en-US" sz="2000" dirty="0" smtClean="0"/>
              <a:t>IG</a:t>
            </a:r>
            <a:endParaRPr lang="en-US" sz="2000" dirty="0"/>
          </a:p>
          <a:p>
            <a:endParaRPr lang="en-US" sz="2800" dirty="0"/>
          </a:p>
        </p:txBody>
      </p:sp>
      <p:sp>
        <p:nvSpPr>
          <p:cNvPr id="10" name="Content Placeholder 1"/>
          <p:cNvSpPr txBox="1">
            <a:spLocks/>
          </p:cNvSpPr>
          <p:nvPr/>
        </p:nvSpPr>
        <p:spPr>
          <a:xfrm>
            <a:off x="2213589" y="1988840"/>
            <a:ext cx="3672408"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WFH (Work from </a:t>
            </a:r>
            <a:r>
              <a:rPr lang="en-US" sz="2000" strike="sngStrike" dirty="0" smtClean="0"/>
              <a:t>Home</a:t>
            </a:r>
            <a:r>
              <a:rPr lang="en-US" sz="2000" dirty="0" smtClean="0"/>
              <a:t> </a:t>
            </a:r>
            <a:r>
              <a:rPr lang="en-US" sz="2000" b="1" dirty="0" smtClean="0">
                <a:solidFill>
                  <a:srgbClr val="0070C0"/>
                </a:solidFill>
              </a:rPr>
              <a:t>Hill</a:t>
            </a:r>
            <a:r>
              <a:rPr lang="en-US" sz="2000" dirty="0" smtClean="0"/>
              <a:t>)</a:t>
            </a:r>
          </a:p>
          <a:p>
            <a:pPr marL="0" indent="0"/>
            <a:endParaRPr lang="en-US" sz="1800" dirty="0"/>
          </a:p>
        </p:txBody>
      </p:sp>
      <p:grpSp>
        <p:nvGrpSpPr>
          <p:cNvPr id="11" name="Group 10"/>
          <p:cNvGrpSpPr/>
          <p:nvPr/>
        </p:nvGrpSpPr>
        <p:grpSpPr>
          <a:xfrm>
            <a:off x="2090934" y="2636912"/>
            <a:ext cx="4137250" cy="2327893"/>
            <a:chOff x="4067944" y="2973315"/>
            <a:chExt cx="4137250" cy="2327893"/>
          </a:xfrm>
        </p:grpSpPr>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97331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283968" y="4137261"/>
              <a:ext cx="1440160" cy="225523"/>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2534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31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Kaggle Dataset</a:t>
            </a:r>
            <a:endParaRPr lang="en-US" sz="1600" dirty="0"/>
          </a:p>
        </p:txBody>
      </p:sp>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7696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5" y="4365104"/>
            <a:ext cx="884188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8735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Hong Kong Jockey </a:t>
            </a:r>
            <a:r>
              <a:rPr lang="en-US" sz="1600" dirty="0" smtClean="0"/>
              <a:t>Club</a:t>
            </a:r>
          </a:p>
          <a:p>
            <a:pPr marL="0" indent="0"/>
            <a:r>
              <a:rPr lang="en-US" sz="1600" b="1" dirty="0" smtClean="0">
                <a:hlinkClick r:id="rId2"/>
              </a:rPr>
              <a:t>Executive </a:t>
            </a:r>
            <a:r>
              <a:rPr lang="en-US" sz="1600" b="1" dirty="0">
                <a:hlinkClick r:id="rId2"/>
              </a:rPr>
              <a:t>Manager, Artificial Intelligence (Sports Betting) </a:t>
            </a:r>
            <a:r>
              <a:rPr lang="en-US" sz="1600" dirty="0"/>
              <a:t>	</a:t>
            </a:r>
          </a:p>
          <a:p>
            <a:endParaRPr lang="en-US" sz="1600" dirty="0"/>
          </a:p>
          <a:p>
            <a:pPr marL="0" indent="0"/>
            <a:r>
              <a:rPr lang="en-US" sz="1600" dirty="0" smtClean="0"/>
              <a:t>The </a:t>
            </a:r>
            <a:r>
              <a:rPr lang="en-US" sz="1600" dirty="0"/>
              <a:t>main responsibility of the candidate is around fixed odds sports betting - to lead a </a:t>
            </a:r>
            <a:r>
              <a:rPr lang="en-US" sz="1600" dirty="0" smtClean="0"/>
              <a:t>skilled team </a:t>
            </a:r>
            <a:r>
              <a:rPr lang="en-US" sz="1600" dirty="0"/>
              <a:t>of </a:t>
            </a:r>
            <a:r>
              <a:rPr lang="en-US" sz="1600" b="1" dirty="0">
                <a:solidFill>
                  <a:srgbClr val="0070C0"/>
                </a:solidFill>
              </a:rPr>
              <a:t>data analysts or scientist to applying cutting edge AI Machine learning and big data analysis </a:t>
            </a:r>
            <a:r>
              <a:rPr lang="en-US" sz="1600" dirty="0"/>
              <a:t>to improve gross margin rate of Fixed Odds Sports Betting 	</a:t>
            </a:r>
          </a:p>
          <a:p>
            <a:pPr marL="0" indent="0"/>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3356992"/>
            <a:ext cx="37052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1700808"/>
            <a:ext cx="3261233"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589240"/>
            <a:ext cx="7360092" cy="584775"/>
          </a:xfrm>
          <a:prstGeom prst="rect">
            <a:avLst/>
          </a:prstGeom>
          <a:noFill/>
        </p:spPr>
        <p:txBody>
          <a:bodyPr wrap="none" rtlCol="0">
            <a:spAutoFit/>
          </a:bodyPr>
          <a:lstStyle/>
          <a:p>
            <a:r>
              <a:rPr lang="en-US" sz="1600" dirty="0">
                <a:hlinkClick r:id="rId5"/>
              </a:rPr>
              <a:t>Predicting Horse Racing Result by </a:t>
            </a:r>
            <a:r>
              <a:rPr lang="en-US" sz="1600" dirty="0" smtClean="0">
                <a:hlinkClick r:id="rId5"/>
              </a:rPr>
              <a:t>AI</a:t>
            </a:r>
            <a:endParaRPr lang="en-US" sz="1600" dirty="0" smtClean="0"/>
          </a:p>
          <a:p>
            <a:r>
              <a:rPr lang="en-US" sz="1600" i="1" dirty="0" smtClean="0"/>
              <a:t>Students: Clarence </a:t>
            </a:r>
            <a:r>
              <a:rPr lang="en-US" sz="1600" i="1" dirty="0"/>
              <a:t>Ng, Keith Jones, Jason Lam, Richard </a:t>
            </a:r>
            <a:r>
              <a:rPr lang="en-US" sz="1600" i="1" dirty="0" err="1"/>
              <a:t>Dela</a:t>
            </a:r>
            <a:r>
              <a:rPr lang="en-US" sz="1600" i="1" dirty="0"/>
              <a:t> </a:t>
            </a:r>
            <a:r>
              <a:rPr lang="en-US" sz="1600" i="1" dirty="0" err="1"/>
              <a:t>Cruz,Tree</a:t>
            </a:r>
            <a:r>
              <a:rPr lang="en-US" sz="1600" i="1" dirty="0"/>
              <a:t> Chan</a:t>
            </a:r>
          </a:p>
        </p:txBody>
      </p:sp>
    </p:spTree>
    <p:extLst>
      <p:ext uri="{BB962C8B-B14F-4D97-AF65-F5344CB8AC3E}">
        <p14:creationId xmlns:p14="http://schemas.microsoft.com/office/powerpoint/2010/main" val="306597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grpSp>
        <p:nvGrpSpPr>
          <p:cNvPr id="4" name="Group 3"/>
          <p:cNvGrpSpPr/>
          <p:nvPr/>
        </p:nvGrpSpPr>
        <p:grpSpPr>
          <a:xfrm>
            <a:off x="1907704" y="1916832"/>
            <a:ext cx="5400600" cy="4032126"/>
            <a:chOff x="1907704" y="1916832"/>
            <a:chExt cx="5400600" cy="4032126"/>
          </a:xfrm>
        </p:grpSpPr>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572000" y="5085184"/>
              <a:ext cx="2736304" cy="72008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85642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842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898957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3432500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150336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4955704" cy="2787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4725144"/>
            <a:ext cx="7992888" cy="1477328"/>
          </a:xfrm>
          <a:prstGeom prst="rect">
            <a:avLst/>
          </a:prstGeom>
          <a:noFill/>
        </p:spPr>
        <p:txBody>
          <a:bodyPr wrap="square" rtlCol="0">
            <a:spAutoFit/>
          </a:bodyPr>
          <a:lstStyle/>
          <a:p>
            <a:r>
              <a:rPr lang="en-US" sz="1800" b="1" dirty="0" smtClean="0"/>
              <a:t>Objective</a:t>
            </a:r>
            <a:r>
              <a:rPr lang="en-US" sz="1800" dirty="0" smtClean="0"/>
              <a:t>: Predict </a:t>
            </a:r>
            <a:r>
              <a:rPr lang="en-US" sz="1800" dirty="0"/>
              <a:t>the </a:t>
            </a:r>
            <a:r>
              <a:rPr lang="en-US" sz="1800" b="1" dirty="0">
                <a:solidFill>
                  <a:srgbClr val="0070C0"/>
                </a:solidFill>
              </a:rPr>
              <a:t>directional</a:t>
            </a:r>
            <a:r>
              <a:rPr lang="en-US" sz="1800" dirty="0">
                <a:solidFill>
                  <a:srgbClr val="0070C0"/>
                </a:solidFill>
              </a:rPr>
              <a:t> </a:t>
            </a:r>
            <a:r>
              <a:rPr lang="en-US" sz="1800" dirty="0"/>
              <a:t>(up or down) </a:t>
            </a:r>
            <a:r>
              <a:rPr lang="en-US" sz="1800" b="1" dirty="0">
                <a:solidFill>
                  <a:srgbClr val="0070C0"/>
                </a:solidFill>
              </a:rPr>
              <a:t>short term</a:t>
            </a:r>
            <a:r>
              <a:rPr lang="en-US" sz="1800" dirty="0"/>
              <a:t> (next move) stock price movement </a:t>
            </a:r>
            <a:endParaRPr lang="en-US" sz="1800" dirty="0" smtClean="0"/>
          </a:p>
          <a:p>
            <a:endParaRPr lang="en-US" sz="1800" dirty="0" smtClean="0"/>
          </a:p>
          <a:p>
            <a:r>
              <a:rPr lang="en-US" sz="1800" b="1" dirty="0" smtClean="0"/>
              <a:t>Solution</a:t>
            </a:r>
            <a:r>
              <a:rPr lang="en-US" sz="1800" dirty="0" smtClean="0"/>
              <a:t>: Use </a:t>
            </a:r>
            <a:r>
              <a:rPr lang="en-US" sz="1800" b="1" dirty="0">
                <a:solidFill>
                  <a:srgbClr val="0070C0"/>
                </a:solidFill>
              </a:rPr>
              <a:t>Supervised</a:t>
            </a:r>
            <a:r>
              <a:rPr lang="en-US" sz="1800" dirty="0"/>
              <a:t> Machine </a:t>
            </a:r>
            <a:r>
              <a:rPr lang="en-US" sz="1800" dirty="0" smtClean="0"/>
              <a:t>Learning (labelled data) to do </a:t>
            </a:r>
            <a:r>
              <a:rPr lang="en-US" sz="1800" b="1" dirty="0" smtClean="0">
                <a:solidFill>
                  <a:srgbClr val="0070C0"/>
                </a:solidFill>
              </a:rPr>
              <a:t>classification</a:t>
            </a:r>
            <a:r>
              <a:rPr lang="en-US" sz="1800" dirty="0" smtClean="0">
                <a:solidFill>
                  <a:srgbClr val="0070C0"/>
                </a:solidFill>
              </a:rPr>
              <a:t> </a:t>
            </a:r>
            <a:r>
              <a:rPr lang="en-US" sz="1800" dirty="0" smtClean="0"/>
              <a:t>(up or down)</a:t>
            </a:r>
            <a:endParaRPr lang="en-US" sz="1800" dirty="0"/>
          </a:p>
        </p:txBody>
      </p:sp>
    </p:spTree>
    <p:extLst>
      <p:ext uri="{BB962C8B-B14F-4D97-AF65-F5344CB8AC3E}">
        <p14:creationId xmlns:p14="http://schemas.microsoft.com/office/powerpoint/2010/main" val="3643747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a:t>
            </a:r>
            <a:r>
              <a:rPr lang="en-US" dirty="0"/>
              <a:t>Data – Historical Tick Data</a:t>
            </a:r>
          </a:p>
        </p:txBody>
      </p:sp>
      <p:sp>
        <p:nvSpPr>
          <p:cNvPr id="2" name="TextBox 1"/>
          <p:cNvSpPr txBox="1"/>
          <p:nvPr/>
        </p:nvSpPr>
        <p:spPr>
          <a:xfrm>
            <a:off x="179512" y="1916832"/>
            <a:ext cx="4320480" cy="2677656"/>
          </a:xfrm>
          <a:prstGeom prst="rect">
            <a:avLst/>
          </a:prstGeom>
          <a:noFill/>
        </p:spPr>
        <p:txBody>
          <a:bodyPr wrap="square" rtlCol="0">
            <a:spAutoFit/>
          </a:bodyPr>
          <a:lstStyle/>
          <a:p>
            <a:r>
              <a:rPr lang="en-US" sz="2000" b="1" dirty="0" smtClean="0"/>
              <a:t>Step 1: Get the raw source data</a:t>
            </a:r>
          </a:p>
          <a:p>
            <a:endParaRPr lang="en-US" sz="2000" dirty="0"/>
          </a:p>
          <a:p>
            <a:pPr marL="342900" indent="-342900">
              <a:buFont typeface="Arial" panose="020B0604020202020204" pitchFamily="34" charset="0"/>
              <a:buChar char="•"/>
            </a:pPr>
            <a:r>
              <a:rPr lang="en-US" sz="1600" dirty="0" smtClean="0"/>
              <a:t>Free data from Yahoo Financial: </a:t>
            </a:r>
            <a:r>
              <a:rPr lang="en-US" sz="1600" b="1" dirty="0" smtClean="0">
                <a:solidFill>
                  <a:srgbClr val="0070C0"/>
                </a:solidFill>
              </a:rPr>
              <a:t>the daily open/high/low/close/volume</a:t>
            </a:r>
            <a:r>
              <a:rPr lang="en-US" sz="1600" dirty="0"/>
              <a:t> </a:t>
            </a:r>
            <a:r>
              <a:rPr lang="en-US" sz="1600" dirty="0" smtClean="0"/>
              <a:t>is not detail enough to predict the short term price movement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Need to </a:t>
            </a:r>
            <a:r>
              <a:rPr lang="en-US" sz="1600" b="1" dirty="0">
                <a:solidFill>
                  <a:srgbClr val="0070C0"/>
                </a:solidFill>
              </a:rPr>
              <a:t>purchase</a:t>
            </a:r>
            <a:r>
              <a:rPr lang="en-US" sz="1600" dirty="0" smtClean="0"/>
              <a:t> the very detail raw data (</a:t>
            </a:r>
            <a:r>
              <a:rPr lang="en-US" sz="1600" b="1" dirty="0" smtClean="0">
                <a:solidFill>
                  <a:srgbClr val="0070C0"/>
                </a:solidFill>
              </a:rPr>
              <a:t>historical tick data</a:t>
            </a:r>
            <a:r>
              <a:rPr lang="en-US" sz="1600" dirty="0" smtClean="0"/>
              <a:t>) from the Hong Kong </a:t>
            </a:r>
            <a:r>
              <a:rPr lang="en-US" sz="1600" b="1" dirty="0" smtClean="0">
                <a:solidFill>
                  <a:srgbClr val="0070C0"/>
                </a:solidFill>
              </a:rPr>
              <a:t>Stock Exchange</a:t>
            </a:r>
            <a:endParaRPr lang="en-US" sz="1600" b="1" dirty="0">
              <a:solidFill>
                <a:srgbClr val="0070C0"/>
              </a:solidFill>
            </a:endParaRPr>
          </a:p>
        </p:txBody>
      </p:sp>
      <p:pic>
        <p:nvPicPr>
          <p:cNvPr id="1028" name="Picture 4" descr="Huge Stock Market Dataset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28874"/>
          <a:stretch/>
        </p:blipFill>
        <p:spPr bwMode="auto">
          <a:xfrm>
            <a:off x="4499992" y="1925588"/>
            <a:ext cx="3942184" cy="31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34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2"/>
              </a:rPr>
              <a:t>https://www.hkex.com.hk/eng/ods/historicalData.aspx</a:t>
            </a:r>
            <a:endParaRPr lang="en-US" sz="1600" dirty="0" smtClean="0"/>
          </a:p>
          <a:p>
            <a:endParaRPr lang="en-US" sz="1600" dirty="0"/>
          </a:p>
          <a:p>
            <a:r>
              <a:rPr lang="en-US" sz="1600" b="1" dirty="0" smtClean="0">
                <a:hlinkClick r:id="rId3"/>
              </a:rPr>
              <a:t>Historical </a:t>
            </a:r>
            <a:r>
              <a:rPr lang="en-US" sz="1600" b="1" dirty="0">
                <a:hlinkClick r:id="rId3"/>
              </a:rPr>
              <a:t>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2672959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9587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1360646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4250" t="21543" r="11000" b="2122"/>
          <a:stretch/>
        </p:blipFill>
        <p:spPr>
          <a:xfrm>
            <a:off x="1187624" y="1990700"/>
            <a:ext cx="6658236" cy="4390628"/>
          </a:xfrm>
          <a:prstGeom prst="rect">
            <a:avLst/>
          </a:prstGeom>
        </p:spPr>
      </p:pic>
      <p:sp>
        <p:nvSpPr>
          <p:cNvPr id="4" name="TextBox 3"/>
          <p:cNvSpPr txBox="1"/>
          <p:nvPr/>
        </p:nvSpPr>
        <p:spPr>
          <a:xfrm>
            <a:off x="2896681" y="1691516"/>
            <a:ext cx="2467407" cy="369332"/>
          </a:xfrm>
          <a:prstGeom prst="rect">
            <a:avLst/>
          </a:prstGeom>
          <a:noFill/>
        </p:spPr>
        <p:txBody>
          <a:bodyPr wrap="none" rtlCol="0">
            <a:spAutoFit/>
          </a:bodyPr>
          <a:lstStyle/>
          <a:p>
            <a:r>
              <a:rPr lang="en-US" sz="1800" u="sng" dirty="0" smtClean="0"/>
              <a:t>Raw Tick Data Format</a:t>
            </a:r>
            <a:endParaRPr lang="en-US" sz="1800" u="sng" dirty="0"/>
          </a:p>
        </p:txBody>
      </p:sp>
    </p:spTree>
    <p:extLst>
      <p:ext uri="{BB962C8B-B14F-4D97-AF65-F5344CB8AC3E}">
        <p14:creationId xmlns:p14="http://schemas.microsoft.com/office/powerpoint/2010/main" val="1939716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8268278"/>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gridCol w="576064"/>
                <a:gridCol w="648072"/>
                <a:gridCol w="432048"/>
                <a:gridCol w="504056"/>
                <a:gridCol w="576064"/>
                <a:gridCol w="1194975"/>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672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2. Pre-processed </a:t>
            </a:r>
            <a:r>
              <a:rPr lang="en-US" dirty="0"/>
              <a:t>Data – Order Book</a:t>
            </a:r>
          </a:p>
        </p:txBody>
      </p:sp>
      <p:sp>
        <p:nvSpPr>
          <p:cNvPr id="2" name="TextBox 1"/>
          <p:cNvSpPr txBox="1"/>
          <p:nvPr/>
        </p:nvSpPr>
        <p:spPr>
          <a:xfrm>
            <a:off x="179512" y="1916832"/>
            <a:ext cx="4464496" cy="2923877"/>
          </a:xfrm>
          <a:prstGeom prst="rect">
            <a:avLst/>
          </a:prstGeom>
          <a:noFill/>
        </p:spPr>
        <p:txBody>
          <a:bodyPr wrap="square" rtlCol="0">
            <a:spAutoFit/>
          </a:bodyPr>
          <a:lstStyle/>
          <a:p>
            <a:r>
              <a:rPr lang="en-US" sz="2000" b="1" dirty="0" smtClean="0"/>
              <a:t>Step 2: Pre-process the raw data </a:t>
            </a:r>
          </a:p>
          <a:p>
            <a:endParaRPr lang="en-US" sz="2000" dirty="0"/>
          </a:p>
          <a:p>
            <a:pPr marL="285750" indent="-285750">
              <a:buFont typeface="Arial" panose="020B0604020202020204" pitchFamily="34" charset="0"/>
              <a:buChar char="•"/>
            </a:pPr>
            <a:r>
              <a:rPr lang="en-US" sz="1600" dirty="0"/>
              <a:t>Historical tick </a:t>
            </a:r>
            <a:r>
              <a:rPr lang="en-US" sz="1600" dirty="0" smtClean="0"/>
              <a:t>data, which contains the records of every order transactions, is </a:t>
            </a:r>
            <a:r>
              <a:rPr lang="en-US" sz="1600" dirty="0"/>
              <a:t>too </a:t>
            </a:r>
            <a:r>
              <a:rPr lang="en-US" sz="1600" dirty="0" smtClean="0"/>
              <a:t>low level and not easy to extract the </a:t>
            </a:r>
            <a:r>
              <a:rPr lang="en-US" sz="1600" dirty="0"/>
              <a:t>useful </a:t>
            </a:r>
            <a:r>
              <a:rPr lang="en-US" sz="1600" dirty="0" smtClean="0"/>
              <a:t>information for predicting stock price movement</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Pre-process the tick data to </a:t>
            </a:r>
            <a:r>
              <a:rPr lang="en-US" sz="1600" b="1" dirty="0" smtClean="0">
                <a:solidFill>
                  <a:srgbClr val="0070C0"/>
                </a:solidFill>
              </a:rPr>
              <a:t>Stock Limited Order Book</a:t>
            </a:r>
          </a:p>
          <a:p>
            <a:pPr marL="285750" indent="-285750">
              <a:buFont typeface="Arial" panose="020B0604020202020204" pitchFamily="34" charset="0"/>
              <a:buChar char="•"/>
            </a:pPr>
            <a:endParaRPr lang="en-US" sz="1600" dirty="0"/>
          </a:p>
        </p:txBody>
      </p:sp>
      <p:pic>
        <p:nvPicPr>
          <p:cNvPr id="2050" name="Picture 2" descr="FAQ - HSBC in Hong Kong"/>
          <p:cNvPicPr>
            <a:picLocks noChangeAspect="1" noChangeArrowheads="1"/>
          </p:cNvPicPr>
          <p:nvPr/>
        </p:nvPicPr>
        <p:blipFill rotWithShape="1">
          <a:blip r:embed="rId2">
            <a:extLst>
              <a:ext uri="{28A0092B-C50C-407E-A947-70E740481C1C}">
                <a14:useLocalDpi xmlns:a14="http://schemas.microsoft.com/office/drawing/2010/main" val="0"/>
              </a:ext>
            </a:extLst>
          </a:blip>
          <a:srcRect b="13052"/>
          <a:stretch/>
        </p:blipFill>
        <p:spPr bwMode="auto">
          <a:xfrm>
            <a:off x="4932759" y="2348880"/>
            <a:ext cx="3095625" cy="207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4200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2. Pre-processed Data – Order Book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2471592636"/>
              </p:ext>
            </p:extLst>
          </p:nvPr>
        </p:nvGraphicFramePr>
        <p:xfrm>
          <a:off x="2123728" y="4149080"/>
          <a:ext cx="4248472" cy="1092977"/>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4" name="TextBox 3"/>
          <p:cNvSpPr txBox="1"/>
          <p:nvPr/>
        </p:nvSpPr>
        <p:spPr>
          <a:xfrm>
            <a:off x="2838977" y="5281463"/>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5795972"/>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1700808"/>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413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Feature Engineering</a:t>
            </a:r>
            <a:endParaRPr lang="en-US" dirty="0"/>
          </a:p>
        </p:txBody>
      </p:sp>
      <p:sp>
        <p:nvSpPr>
          <p:cNvPr id="2" name="TextBox 1"/>
          <p:cNvSpPr txBox="1"/>
          <p:nvPr/>
        </p:nvSpPr>
        <p:spPr>
          <a:xfrm>
            <a:off x="179512" y="1916832"/>
            <a:ext cx="7992888" cy="2677656"/>
          </a:xfrm>
          <a:prstGeom prst="rect">
            <a:avLst/>
          </a:prstGeom>
          <a:noFill/>
        </p:spPr>
        <p:txBody>
          <a:bodyPr wrap="square" rtlCol="0">
            <a:spAutoFit/>
          </a:bodyPr>
          <a:lstStyle/>
          <a:p>
            <a:r>
              <a:rPr lang="en-US" sz="2000" b="1" dirty="0" smtClean="0"/>
              <a:t>Step 3: Feature Engineering</a:t>
            </a:r>
          </a:p>
          <a:p>
            <a:endParaRPr lang="en-US" sz="2000" dirty="0"/>
          </a:p>
          <a:p>
            <a:pPr marL="285750" indent="-285750">
              <a:buFont typeface="Arial" panose="020B0604020202020204" pitchFamily="34" charset="0"/>
              <a:buChar char="•"/>
            </a:pPr>
            <a:r>
              <a:rPr lang="en-US" sz="1600" dirty="0" smtClean="0"/>
              <a:t>Choose the “factors” to explains the outcome</a:t>
            </a:r>
          </a:p>
          <a:p>
            <a:pPr marL="742950" lvl="1" indent="-285750">
              <a:buFont typeface="Arial" panose="020B0604020202020204" pitchFamily="34" charset="0"/>
              <a:buChar char="•"/>
            </a:pPr>
            <a:r>
              <a:rPr lang="en-US" sz="1600" dirty="0" smtClean="0"/>
              <a:t>In our case: choosing the factors to explain the stock price going up or down from the pre-processed data (i.e. stock order book)</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factors are called differently</a:t>
            </a:r>
            <a:endParaRPr lang="en-US" sz="1600" dirty="0"/>
          </a:p>
          <a:p>
            <a:pPr marL="742950" lvl="1" indent="-285750">
              <a:buFont typeface="Arial" panose="020B0604020202020204" pitchFamily="34" charset="0"/>
              <a:buChar char="•"/>
            </a:pPr>
            <a:r>
              <a:rPr lang="en-US" sz="1600" dirty="0" smtClean="0"/>
              <a:t>Statisticians call it </a:t>
            </a:r>
            <a:r>
              <a:rPr lang="en-US" sz="1600" b="1" dirty="0">
                <a:solidFill>
                  <a:srgbClr val="0070C0"/>
                </a:solidFill>
              </a:rPr>
              <a:t>explanatory variables</a:t>
            </a:r>
          </a:p>
          <a:p>
            <a:pPr marL="742950" lvl="1" indent="-285750">
              <a:buFont typeface="Arial" panose="020B0604020202020204" pitchFamily="34" charset="0"/>
              <a:buChar char="•"/>
            </a:pPr>
            <a:r>
              <a:rPr lang="en-US" sz="1600" dirty="0" smtClean="0"/>
              <a:t>Data Scientist call it </a:t>
            </a:r>
            <a:r>
              <a:rPr lang="en-US" sz="1600" b="1" dirty="0">
                <a:solidFill>
                  <a:srgbClr val="0070C0"/>
                </a:solidFill>
              </a:rPr>
              <a:t>features</a:t>
            </a:r>
          </a:p>
          <a:p>
            <a:pPr marL="742950" lvl="1" indent="-285750">
              <a:buFont typeface="Arial" panose="020B0604020202020204" pitchFamily="34" charset="0"/>
              <a:buChar char="•"/>
            </a:pPr>
            <a:r>
              <a:rPr lang="en-US" sz="1600" dirty="0" smtClean="0"/>
              <a:t>Traders calls it trading </a:t>
            </a:r>
            <a:r>
              <a:rPr lang="en-US" sz="1600" b="1" dirty="0" smtClean="0">
                <a:solidFill>
                  <a:srgbClr val="0070C0"/>
                </a:solidFill>
              </a:rPr>
              <a:t>signals</a:t>
            </a:r>
            <a:endParaRPr lang="en-US" sz="1600" b="1" dirty="0">
              <a:solidFill>
                <a:srgbClr val="0070C0"/>
              </a:solidFill>
            </a:endParaRPr>
          </a:p>
        </p:txBody>
      </p:sp>
    </p:spTree>
    <p:extLst>
      <p:ext uri="{BB962C8B-B14F-4D97-AF65-F5344CB8AC3E}">
        <p14:creationId xmlns:p14="http://schemas.microsoft.com/office/powerpoint/2010/main" val="3508788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Data </a:t>
            </a:r>
            <a:r>
              <a:rPr lang="en-US" dirty="0"/>
              <a:t>Feature - Order Book Imbalance</a:t>
            </a:r>
          </a:p>
        </p:txBody>
      </p:sp>
      <p:sp>
        <p:nvSpPr>
          <p:cNvPr id="2" name="TextBox 1"/>
          <p:cNvSpPr txBox="1"/>
          <p:nvPr/>
        </p:nvSpPr>
        <p:spPr>
          <a:xfrm>
            <a:off x="179512" y="1916832"/>
            <a:ext cx="7992888" cy="646331"/>
          </a:xfrm>
          <a:prstGeom prst="rect">
            <a:avLst/>
          </a:prstGeom>
          <a:noFill/>
        </p:spPr>
        <p:txBody>
          <a:bodyPr wrap="square" rtlCol="0">
            <a:spAutoFit/>
          </a:bodyPr>
          <a:lstStyle/>
          <a:p>
            <a:r>
              <a:rPr lang="en-US" sz="1800" b="1" dirty="0"/>
              <a:t>Order Book Imbalance</a:t>
            </a:r>
            <a:r>
              <a:rPr lang="en-US" sz="1800" dirty="0"/>
              <a:t>: </a:t>
            </a:r>
            <a:r>
              <a:rPr lang="en-US" sz="1800" b="1" dirty="0">
                <a:solidFill>
                  <a:srgbClr val="0070C0"/>
                </a:solidFill>
              </a:rPr>
              <a:t>quantify supply vs </a:t>
            </a:r>
            <a:r>
              <a:rPr lang="en-US" sz="1800" b="1" dirty="0" smtClean="0">
                <a:solidFill>
                  <a:srgbClr val="0070C0"/>
                </a:solidFill>
              </a:rPr>
              <a:t>demand</a:t>
            </a:r>
            <a:r>
              <a:rPr lang="en-US" sz="1800" dirty="0" smtClean="0"/>
              <a:t>. It’s the </a:t>
            </a:r>
            <a:r>
              <a:rPr lang="en-US" sz="1800" dirty="0"/>
              <a:t>average </a:t>
            </a:r>
            <a:r>
              <a:rPr lang="en-US" sz="1800" b="1" dirty="0">
                <a:solidFill>
                  <a:srgbClr val="0070C0"/>
                </a:solidFill>
              </a:rPr>
              <a:t>ratio between the bid and ask size</a:t>
            </a:r>
          </a:p>
        </p:txBody>
      </p:sp>
      <p:pic>
        <p:nvPicPr>
          <p:cNvPr id="3074" name="Picture 2" descr="https://www.managementguru.net/wp-content/uploads/2014/03/supply-and-dem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780928"/>
            <a:ext cx="4432118" cy="332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442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a:t>
            </a:r>
            <a:r>
              <a:rPr lang="en-US" sz="1800" b="1" dirty="0" smtClean="0">
                <a:solidFill>
                  <a:srgbClr val="0070C0"/>
                </a:solidFill>
              </a:rPr>
              <a:t>rolling 1-min </a:t>
            </a:r>
            <a:r>
              <a:rPr lang="en-US" sz="1800" b="1" dirty="0">
                <a:solidFill>
                  <a:srgbClr val="0070C0"/>
                </a:solidFill>
              </a:rPr>
              <a:t>window</a:t>
            </a:r>
            <a:r>
              <a:rPr lang="en-US" sz="1800" dirty="0"/>
              <a:t>.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a:t>
            </a:r>
            <a:r>
              <a:rPr lang="en-US" sz="1800" b="1" dirty="0">
                <a:solidFill>
                  <a:srgbClr val="0070C0"/>
                </a:solidFill>
              </a:rPr>
              <a:t>first few levels </a:t>
            </a:r>
            <a:r>
              <a:rPr lang="en-US" sz="1800" dirty="0"/>
              <a:t>(for example 3 levels) of the order book while the top level of the book will have higher </a:t>
            </a:r>
            <a:r>
              <a:rPr lang="en-US" sz="1800" b="1" dirty="0">
                <a:solidFill>
                  <a:srgbClr val="0070C0"/>
                </a:solidFill>
              </a:rPr>
              <a:t>weighting</a:t>
            </a:r>
            <a:r>
              <a:rPr lang="en-US" sz="1800" dirty="0"/>
              <a:t>. The 1-min </a:t>
            </a:r>
            <a:r>
              <a:rPr lang="en-US" sz="1800" b="1" dirty="0">
                <a:solidFill>
                  <a:srgbClr val="0070C0"/>
                </a:solidFill>
              </a:rPr>
              <a:t>duration</a:t>
            </a:r>
            <a:r>
              <a:rPr lang="en-US" sz="1800" dirty="0"/>
              <a:t> can also be customized to a shorter or longer duration.</a:t>
            </a:r>
          </a:p>
          <a:p>
            <a:r>
              <a:rPr lang="en-US" sz="1800" dirty="0"/>
              <a:t>	</a:t>
            </a:r>
          </a:p>
        </p:txBody>
      </p:sp>
      <p:graphicFrame>
        <p:nvGraphicFramePr>
          <p:cNvPr id="8" name="Table 7"/>
          <p:cNvGraphicFramePr>
            <a:graphicFrameLocks noGrp="1"/>
          </p:cNvGraphicFramePr>
          <p:nvPr>
            <p:extLst>
              <p:ext uri="{D42A27DB-BD31-4B8C-83A1-F6EECF244321}">
                <p14:modId xmlns:p14="http://schemas.microsoft.com/office/powerpoint/2010/main" val="2169295721"/>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4136475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r>
              <a:rPr lang="en-US" sz="1800" dirty="0" smtClean="0"/>
              <a:t> (Assume the following order book numbers are 1-min average)</a:t>
            </a:r>
            <a:endParaRPr lang="en-US" sz="1800" dirty="0"/>
          </a:p>
          <a:p>
            <a:r>
              <a:rPr lang="en-US" sz="1800" dirty="0" smtClean="0"/>
              <a:t/>
            </a:r>
            <a:br>
              <a:rPr lang="en-US" sz="1800" dirty="0" smtClean="0"/>
            </a:b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pPr lvl="1"/>
            <a:r>
              <a:rPr lang="en-US" sz="1400" b="1" dirty="0" smtClean="0"/>
              <a:t>First 1 Level</a:t>
            </a:r>
            <a:r>
              <a:rPr lang="en-US" sz="1400" dirty="0" smtClean="0"/>
              <a:t>: Log(100,000 / 20,000) </a:t>
            </a:r>
          </a:p>
          <a:p>
            <a:pPr marL="457200" lvl="1" indent="0">
              <a:buNone/>
            </a:pPr>
            <a:r>
              <a:rPr lang="en-US" sz="1400" dirty="0"/>
              <a:t>	</a:t>
            </a:r>
            <a:r>
              <a:rPr lang="en-US" sz="1400" dirty="0" smtClean="0"/>
              <a:t>=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 (</a:t>
            </a:r>
            <a:r>
              <a:rPr lang="en-US" sz="1400" b="1" dirty="0">
                <a:solidFill>
                  <a:srgbClr val="0070C0"/>
                </a:solidFill>
              </a:rPr>
              <a:t>demand &gt; </a:t>
            </a:r>
            <a:r>
              <a:rPr lang="en-US" sz="1400" b="1" dirty="0" smtClean="0">
                <a:solidFill>
                  <a:srgbClr val="0070C0"/>
                </a:solidFill>
              </a:rPr>
              <a:t>supply</a:t>
            </a:r>
            <a:r>
              <a:rPr lang="en-US" sz="1400" dirty="0" smtClean="0"/>
              <a:t>)</a:t>
            </a:r>
            <a:br>
              <a:rPr lang="en-US" sz="1400" dirty="0" smtClean="0"/>
            </a:br>
            <a:endParaRPr lang="en-US" sz="1400" dirty="0" smtClean="0"/>
          </a:p>
          <a:p>
            <a:pPr lvl="1"/>
            <a:r>
              <a:rPr lang="en-US" sz="1400" b="1" dirty="0" smtClean="0"/>
              <a:t>First 2 Level</a:t>
            </a:r>
            <a:r>
              <a:rPr lang="en-US" sz="1400" dirty="0" smtClean="0"/>
              <a:t>: Log((100,000 + 40,000) / (20,000 + 350,000</a:t>
            </a:r>
            <a:r>
              <a:rPr lang="en-US" sz="1400" dirty="0"/>
              <a:t>)) </a:t>
            </a:r>
            <a:r>
              <a:rPr lang="en-US" sz="1400" dirty="0" smtClean="0"/>
              <a:t>= </a:t>
            </a:r>
            <a:r>
              <a:rPr lang="en-US" sz="1400" dirty="0"/>
              <a:t>Log(140,000 / 370,000)</a:t>
            </a:r>
            <a:endParaRPr lang="en-US" sz="1400" dirty="0" smtClean="0"/>
          </a:p>
          <a:p>
            <a:pPr marL="457200" lvl="1" indent="0">
              <a:buNone/>
            </a:pPr>
            <a:r>
              <a:rPr lang="en-US" sz="1400" dirty="0" smtClean="0"/>
              <a:t>	= </a:t>
            </a:r>
            <a:r>
              <a:rPr lang="en-US" sz="1400" b="1" dirty="0" smtClean="0"/>
              <a:t>-0.97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 (</a:t>
            </a:r>
            <a:r>
              <a:rPr lang="en-US" sz="1400" b="1" dirty="0">
                <a:solidFill>
                  <a:srgbClr val="0070C0"/>
                </a:solidFill>
              </a:rPr>
              <a:t>supply &gt; demand</a:t>
            </a:r>
            <a:r>
              <a:rPr lang="en-US" sz="1400" dirty="0" smtClean="0"/>
              <a:t>)</a:t>
            </a:r>
            <a:endParaRPr lang="en-US" sz="1400" dirty="0"/>
          </a:p>
          <a:p>
            <a:pPr marL="457200" lvl="1" indent="0">
              <a:buNone/>
            </a:pP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1030892855"/>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7314626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68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a:t>
            </a:r>
            <a:r>
              <a:rPr lang="en-US" sz="1800" b="1" dirty="0">
                <a:solidFill>
                  <a:srgbClr val="0070C0"/>
                </a:solidFill>
              </a:rPr>
              <a:t>uptick</a:t>
            </a:r>
            <a:r>
              <a:rPr lang="en-US" sz="1800" dirty="0">
                <a:solidFill>
                  <a:srgbClr val="0070C0"/>
                </a:solidFill>
              </a:rPr>
              <a:t> </a:t>
            </a:r>
            <a:r>
              <a:rPr lang="en-US" sz="1800" dirty="0"/>
              <a:t>than the downtick, </a:t>
            </a:r>
            <a:r>
              <a:rPr lang="en-US" sz="1800" b="1" dirty="0">
                <a:solidFill>
                  <a:srgbClr val="0070C0"/>
                </a:solidFill>
              </a:rPr>
              <a:t>net money flow </a:t>
            </a:r>
            <a:r>
              <a:rPr lang="en-US" sz="1800" dirty="0"/>
              <a:t>is </a:t>
            </a:r>
            <a:r>
              <a:rPr lang="en-US" sz="1800" b="1" dirty="0">
                <a:solidFill>
                  <a:srgbClr val="0070C0"/>
                </a:solidFill>
              </a:rPr>
              <a:t>positive</a:t>
            </a:r>
            <a:r>
              <a:rPr lang="en-US" sz="1800" dirty="0">
                <a:solidFill>
                  <a:srgbClr val="0070C0"/>
                </a:solidFill>
              </a:rPr>
              <a:t> </a:t>
            </a:r>
            <a:r>
              <a:rPr lang="en-US" sz="1800" dirty="0"/>
              <a:t>because more investors were willing to pay a premium for the </a:t>
            </a:r>
            <a:r>
              <a:rPr lang="en-US" sz="1800"/>
              <a:t>stock</a:t>
            </a:r>
            <a:r>
              <a:rPr lang="en-US" sz="1800" smtClean="0"/>
              <a:t>.</a:t>
            </a:r>
            <a:br>
              <a:rPr lang="en-US" sz="180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8269965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7992888" cy="4708981"/>
          </a:xfrm>
          <a:prstGeom prst="rect">
            <a:avLst/>
          </a:prstGeom>
          <a:noFill/>
        </p:spPr>
        <p:txBody>
          <a:bodyPr wrap="square" rtlCol="0">
            <a:spAutoFit/>
          </a:bodyPr>
          <a:lstStyle/>
          <a:p>
            <a:r>
              <a:rPr lang="en-US" sz="2000" b="1" dirty="0" smtClean="0"/>
              <a:t>Step 4: Prepare the labelled dataset for the Supervised Machine Learning Algorithm</a:t>
            </a:r>
          </a:p>
          <a:p>
            <a:endParaRPr lang="en-US" sz="2000" dirty="0"/>
          </a:p>
          <a:p>
            <a:pPr marL="285750" indent="-285750">
              <a:buFont typeface="Arial" panose="020B0604020202020204" pitchFamily="34" charset="0"/>
              <a:buChar char="•"/>
            </a:pPr>
            <a:r>
              <a:rPr lang="en-US" sz="1600" b="1" dirty="0" smtClean="0"/>
              <a:t>Labelled Dataset</a:t>
            </a:r>
            <a:r>
              <a:rPr lang="en-US" sz="1600" dirty="0" smtClean="0"/>
              <a:t>: features and the corresponding outcome (target variable)</a:t>
            </a:r>
          </a:p>
          <a:p>
            <a:pPr marL="285750" indent="-285750">
              <a:buFont typeface="Arial" panose="020B0604020202020204" pitchFamily="34" charset="0"/>
              <a:buChar char="•"/>
            </a:pPr>
            <a:endParaRPr lang="en-US" sz="1600" dirty="0" smtClean="0"/>
          </a:p>
          <a:p>
            <a:endParaRPr lang="en-US" sz="1600" dirty="0" smtClean="0"/>
          </a:p>
          <a:p>
            <a:pPr lvl="1"/>
            <a:r>
              <a:rPr lang="en-US" sz="1600" b="1" dirty="0"/>
              <a:t>Objective: </a:t>
            </a:r>
            <a:r>
              <a:rPr lang="en-US" sz="1600" dirty="0"/>
              <a:t>predict the </a:t>
            </a:r>
            <a:r>
              <a:rPr lang="en-US" sz="1600" b="1" dirty="0">
                <a:solidFill>
                  <a:srgbClr val="0070C0"/>
                </a:solidFill>
              </a:rPr>
              <a:t>short-term</a:t>
            </a:r>
            <a:r>
              <a:rPr lang="en-US" sz="1600" dirty="0"/>
              <a:t> (next) price direction based on </a:t>
            </a:r>
            <a:r>
              <a:rPr lang="en-US" sz="1600" b="1" dirty="0">
                <a:solidFill>
                  <a:srgbClr val="0070C0"/>
                </a:solidFill>
              </a:rPr>
              <a:t>order book features</a:t>
            </a:r>
            <a:r>
              <a:rPr lang="en-US" sz="1600" dirty="0" smtClean="0"/>
              <a:t>.</a:t>
            </a:r>
          </a:p>
          <a:p>
            <a:pPr lvl="1"/>
            <a:endParaRPr lang="en-US" sz="1600" b="1" dirty="0" smtClean="0"/>
          </a:p>
          <a:p>
            <a:pPr lvl="1"/>
            <a:r>
              <a:rPr lang="en-US" sz="1600" b="1" dirty="0" smtClean="0"/>
              <a:t>Features and the corresponding outcome</a:t>
            </a:r>
            <a:r>
              <a:rPr lang="en-US" sz="1600" dirty="0" smtClean="0"/>
              <a:t>: </a:t>
            </a:r>
            <a:r>
              <a:rPr lang="en-US" sz="1600" dirty="0"/>
              <a:t>use </a:t>
            </a:r>
            <a:r>
              <a:rPr lang="en-US" sz="1600" b="1" dirty="0">
                <a:solidFill>
                  <a:srgbClr val="0070C0"/>
                </a:solidFill>
              </a:rPr>
              <a:t>historical tick data </a:t>
            </a:r>
            <a:r>
              <a:rPr lang="en-US" sz="1600" dirty="0"/>
              <a:t>(e.g. </a:t>
            </a:r>
            <a:r>
              <a:rPr lang="en-US" sz="1600" dirty="0" smtClean="0"/>
              <a:t>1 week </a:t>
            </a:r>
            <a:r>
              <a:rPr lang="en-US" sz="1600" dirty="0"/>
              <a:t>of HSBC). When there’s a mid-price up/down change (</a:t>
            </a:r>
            <a:r>
              <a:rPr lang="en-US" sz="1600" b="1" dirty="0">
                <a:solidFill>
                  <a:srgbClr val="0070C0"/>
                </a:solidFill>
              </a:rPr>
              <a:t>the target variable</a:t>
            </a:r>
            <a:r>
              <a:rPr lang="en-US" sz="1600" dirty="0"/>
              <a:t>), generate the corresponding order book features (e.g. Order- Book-Imbalance and Money-Flow) </a:t>
            </a:r>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40365074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4. Labelled Dataset</a:t>
            </a:r>
            <a:endParaRPr lang="en-US" dirty="0"/>
          </a:p>
        </p:txBody>
      </p:sp>
      <p:sp>
        <p:nvSpPr>
          <p:cNvPr id="7" name="Content Placeholder 1"/>
          <p:cNvSpPr txBox="1">
            <a:spLocks/>
          </p:cNvSpPr>
          <p:nvPr/>
        </p:nvSpPr>
        <p:spPr>
          <a:xfrm>
            <a:off x="251520" y="1700808"/>
            <a:ext cx="496855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sp>
        <p:nvSpPr>
          <p:cNvPr id="4" name="TextBox 3"/>
          <p:cNvSpPr txBox="1"/>
          <p:nvPr/>
        </p:nvSpPr>
        <p:spPr>
          <a:xfrm>
            <a:off x="5148064" y="5444757"/>
            <a:ext cx="3168352" cy="738664"/>
          </a:xfrm>
          <a:prstGeom prst="rect">
            <a:avLst/>
          </a:prstGeom>
          <a:noFill/>
        </p:spPr>
        <p:txBody>
          <a:bodyPr wrap="square" rtlCol="0">
            <a:spAutoFit/>
          </a:bodyPr>
          <a:lstStyle/>
          <a:p>
            <a:r>
              <a:rPr lang="en-US" sz="1400" dirty="0" smtClean="0"/>
              <a:t>The data </a:t>
            </a:r>
            <a:r>
              <a:rPr lang="en-US" sz="1400" b="1" dirty="0" smtClean="0">
                <a:solidFill>
                  <a:srgbClr val="0070C0"/>
                </a:solidFill>
              </a:rPr>
              <a:t>normalized</a:t>
            </a:r>
            <a:r>
              <a:rPr lang="en-US" sz="1400" dirty="0" smtClean="0">
                <a:solidFill>
                  <a:srgbClr val="0070C0"/>
                </a:solidFill>
              </a:rPr>
              <a:t> </a:t>
            </a:r>
            <a:r>
              <a:rPr lang="en-US" sz="1400" dirty="0" smtClean="0"/>
              <a:t>to [-1, 1]</a:t>
            </a:r>
          </a:p>
          <a:p>
            <a:r>
              <a:rPr lang="en-US" sz="1400" dirty="0">
                <a:hlinkClick r:id="rId2"/>
              </a:rPr>
              <a:t>Why Data Normalization is necessary for Machine Learning models</a:t>
            </a:r>
            <a:endParaRPr lang="en-US" sz="1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04664"/>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2788344405"/>
              </p:ext>
            </p:extLst>
          </p:nvPr>
        </p:nvGraphicFramePr>
        <p:xfrm>
          <a:off x="467544" y="3717032"/>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613730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83568" y="2246436"/>
            <a:ext cx="4799822" cy="3558828"/>
            <a:chOff x="1259632" y="2102420"/>
            <a:chExt cx="4799822" cy="3558828"/>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02420"/>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7" name="Content Placeholder 1"/>
          <p:cNvSpPr txBox="1">
            <a:spLocks/>
          </p:cNvSpPr>
          <p:nvPr/>
        </p:nvSpPr>
        <p:spPr>
          <a:xfrm>
            <a:off x="5148064" y="4149080"/>
            <a:ext cx="3744416"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More Brown dots </a:t>
            </a:r>
            <a:r>
              <a:rPr lang="en-US" sz="1600" dirty="0"/>
              <a:t>(up) when both </a:t>
            </a:r>
            <a:r>
              <a:rPr lang="en-US" sz="1600" dirty="0" smtClean="0"/>
              <a:t>Level-1 and 2 </a:t>
            </a:r>
            <a:r>
              <a:rPr lang="en-US" sz="1600" dirty="0"/>
              <a:t>OBI </a:t>
            </a:r>
            <a:r>
              <a:rPr lang="en-US" sz="1600" dirty="0" smtClean="0"/>
              <a:t>are </a:t>
            </a:r>
            <a:r>
              <a:rPr lang="en-US" sz="1600" dirty="0"/>
              <a:t>positive and vice </a:t>
            </a:r>
            <a:r>
              <a:rPr lang="en-US" sz="1600" dirty="0" smtClean="0"/>
              <a:t>versa</a:t>
            </a:r>
          </a:p>
          <a:p>
            <a:pPr>
              <a:buFont typeface="Arial" panose="020B0604020202020204" pitchFamily="34" charset="0"/>
              <a:buChar char="•"/>
            </a:pPr>
            <a:r>
              <a:rPr lang="en-US" sz="1600" dirty="0" smtClean="0"/>
              <a:t>Visually confirm our intuition when </a:t>
            </a:r>
            <a:r>
              <a:rPr lang="en-US" sz="1600" b="1" dirty="0" smtClean="0">
                <a:solidFill>
                  <a:srgbClr val="0070C0"/>
                </a:solidFill>
              </a:rPr>
              <a:t>Demand &gt; Supply (+</a:t>
            </a:r>
            <a:r>
              <a:rPr lang="en-US" sz="1600" b="1" dirty="0" err="1" smtClean="0">
                <a:solidFill>
                  <a:srgbClr val="0070C0"/>
                </a:solidFill>
              </a:rPr>
              <a:t>ve</a:t>
            </a:r>
            <a:r>
              <a:rPr lang="en-US" sz="1600" b="1" dirty="0" smtClean="0">
                <a:solidFill>
                  <a:srgbClr val="0070C0"/>
                </a:solidFill>
              </a:rPr>
              <a:t> OBI), price tends to go up</a:t>
            </a:r>
            <a:endParaRPr lang="en-US" sz="1600" b="1" dirty="0">
              <a:solidFill>
                <a:srgbClr val="0070C0"/>
              </a:solidFill>
            </a:endParaRPr>
          </a:p>
        </p:txBody>
      </p:sp>
      <p:sp>
        <p:nvSpPr>
          <p:cNvPr id="2" name="TextBox 1"/>
          <p:cNvSpPr txBox="1"/>
          <p:nvPr/>
        </p:nvSpPr>
        <p:spPr>
          <a:xfrm>
            <a:off x="5597026" y="2268849"/>
            <a:ext cx="2414444" cy="954107"/>
          </a:xfrm>
          <a:prstGeom prst="rect">
            <a:avLst/>
          </a:prstGeom>
          <a:noFill/>
        </p:spPr>
        <p:txBody>
          <a:bodyPr wrap="none" rtlCol="0">
            <a:spAutoFit/>
          </a:bodyPr>
          <a:lstStyle/>
          <a:p>
            <a:r>
              <a:rPr lang="en-US" sz="1400" dirty="0" smtClean="0">
                <a:solidFill>
                  <a:srgbClr val="FFC000"/>
                </a:solidFill>
              </a:rPr>
              <a:t>Brown </a:t>
            </a:r>
            <a:r>
              <a:rPr lang="en-US" sz="1400" dirty="0">
                <a:solidFill>
                  <a:srgbClr val="FFC000"/>
                </a:solidFill>
              </a:rPr>
              <a:t>dots</a:t>
            </a:r>
            <a:r>
              <a:rPr lang="en-US" sz="1400" dirty="0"/>
              <a:t>: stock going </a:t>
            </a:r>
            <a:r>
              <a:rPr lang="en-US" sz="1400" dirty="0">
                <a:solidFill>
                  <a:srgbClr val="FFC000"/>
                </a:solidFill>
              </a:rPr>
              <a:t>up</a:t>
            </a:r>
            <a:endParaRPr lang="en-US" sz="1400" dirty="0">
              <a:sym typeface="Wingdings" panose="05000000000000000000" pitchFamily="2" charset="2"/>
            </a:endParaRPr>
          </a:p>
          <a:p>
            <a:r>
              <a:rPr lang="en-US" sz="1400" dirty="0">
                <a:solidFill>
                  <a:srgbClr val="0070C0"/>
                </a:solidFill>
              </a:rPr>
              <a:t>Blue dots</a:t>
            </a:r>
            <a:r>
              <a:rPr lang="en-US" sz="1400" dirty="0"/>
              <a:t>: stock going</a:t>
            </a:r>
            <a:r>
              <a:rPr lang="en-US" sz="1400" dirty="0">
                <a:solidFill>
                  <a:srgbClr val="0070C0"/>
                </a:solidFill>
              </a:rPr>
              <a:t> down</a:t>
            </a:r>
            <a:endParaRPr lang="en-US" sz="1400" dirty="0"/>
          </a:p>
          <a:p>
            <a:endParaRPr lang="en-US" sz="1400" b="1" dirty="0" smtClean="0">
              <a:solidFill>
                <a:srgbClr val="FFC000"/>
              </a:solidFill>
              <a:sym typeface="Wingdings" panose="05000000000000000000" pitchFamily="2" charset="2"/>
            </a:endParaRPr>
          </a:p>
          <a:p>
            <a:endParaRPr lang="en-US" sz="1400" b="1" dirty="0" smtClean="0">
              <a:solidFill>
                <a:srgbClr val="FFC000"/>
              </a:solidFill>
              <a:sym typeface="Wingdings" panose="05000000000000000000" pitchFamily="2" charset="2"/>
            </a:endParaRPr>
          </a:p>
        </p:txBody>
      </p:sp>
      <p:sp>
        <p:nvSpPr>
          <p:cNvPr id="4" name="TextBox 3"/>
          <p:cNvSpPr txBox="1"/>
          <p:nvPr/>
        </p:nvSpPr>
        <p:spPr>
          <a:xfrm>
            <a:off x="2411760"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141343" y="3210774"/>
            <a:ext cx="1268296" cy="338554"/>
          </a:xfrm>
          <a:prstGeom prst="rect">
            <a:avLst/>
          </a:prstGeom>
          <a:noFill/>
        </p:spPr>
        <p:txBody>
          <a:bodyPr wrap="none" rtlCol="0">
            <a:spAutoFit/>
          </a:bodyPr>
          <a:lstStyle/>
          <a:p>
            <a:r>
              <a:rPr lang="en-US" sz="1600" dirty="0" smtClean="0"/>
              <a:t>Level-2 OBI</a:t>
            </a:r>
            <a:endParaRPr lang="en-US" sz="2000" dirty="0"/>
          </a:p>
        </p:txBody>
      </p:sp>
      <p:sp>
        <p:nvSpPr>
          <p:cNvPr id="14" name="TextBox 13"/>
          <p:cNvSpPr txBox="1"/>
          <p:nvPr/>
        </p:nvSpPr>
        <p:spPr>
          <a:xfrm>
            <a:off x="1084799" y="1589891"/>
            <a:ext cx="5844870" cy="830997"/>
          </a:xfrm>
          <a:prstGeom prst="rect">
            <a:avLst/>
          </a:prstGeom>
          <a:noFill/>
        </p:spPr>
        <p:txBody>
          <a:bodyPr wrap="none" rtlCol="0">
            <a:spAutoFit/>
          </a:bodyPr>
          <a:lstStyle/>
          <a:p>
            <a:r>
              <a:rPr lang="en-US" u="sng" dirty="0"/>
              <a:t>Scatter Plot  </a:t>
            </a:r>
            <a:r>
              <a:rPr lang="en-US" u="sng" dirty="0" smtClean="0"/>
              <a:t>Order </a:t>
            </a:r>
            <a:r>
              <a:rPr lang="en-US" u="sng" dirty="0"/>
              <a:t>Book </a:t>
            </a:r>
            <a:r>
              <a:rPr lang="en-US" u="sng" dirty="0" smtClean="0"/>
              <a:t>Imbalance (OBI)</a:t>
            </a:r>
            <a:endParaRPr lang="en-US" u="sng" dirty="0"/>
          </a:p>
          <a:p>
            <a:endParaRPr lang="en-US" dirty="0"/>
          </a:p>
        </p:txBody>
      </p:sp>
      <p:sp>
        <p:nvSpPr>
          <p:cNvPr id="16" name="TextBox 15"/>
          <p:cNvSpPr txBox="1"/>
          <p:nvPr/>
        </p:nvSpPr>
        <p:spPr>
          <a:xfrm>
            <a:off x="3300066" y="3625279"/>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936204" y="3933056"/>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3269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6. Machine Learning Dataset</a:t>
            </a:r>
            <a:endParaRPr lang="en-US" dirty="0"/>
          </a:p>
        </p:txBody>
      </p:sp>
      <p:sp>
        <p:nvSpPr>
          <p:cNvPr id="7" name="Content Placeholder 1"/>
          <p:cNvSpPr txBox="1">
            <a:spLocks/>
          </p:cNvSpPr>
          <p:nvPr/>
        </p:nvSpPr>
        <p:spPr>
          <a:xfrm>
            <a:off x="307926" y="443711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grpSp>
        <p:nvGrpSpPr>
          <p:cNvPr id="2" name="Group 1"/>
          <p:cNvGrpSpPr/>
          <p:nvPr/>
        </p:nvGrpSpPr>
        <p:grpSpPr>
          <a:xfrm>
            <a:off x="2123728" y="2645429"/>
            <a:ext cx="4727948" cy="1503651"/>
            <a:chOff x="2123728" y="1830015"/>
            <a:chExt cx="4727948" cy="1503651"/>
          </a:xfrm>
        </p:grpSpPr>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grpSp>
      <p:sp>
        <p:nvSpPr>
          <p:cNvPr id="4" name="TextBox 3"/>
          <p:cNvSpPr txBox="1"/>
          <p:nvPr/>
        </p:nvSpPr>
        <p:spPr>
          <a:xfrm>
            <a:off x="179512" y="2060848"/>
            <a:ext cx="8875250" cy="400110"/>
          </a:xfrm>
          <a:prstGeom prst="rect">
            <a:avLst/>
          </a:prstGeom>
          <a:noFill/>
        </p:spPr>
        <p:txBody>
          <a:bodyPr wrap="none" rtlCol="0">
            <a:spAutoFit/>
          </a:bodyPr>
          <a:lstStyle/>
          <a:p>
            <a:r>
              <a:rPr lang="en-US" sz="2000" b="1" dirty="0" smtClean="0"/>
              <a:t>Step 6.1: Split the labelled Dataset into </a:t>
            </a:r>
            <a:r>
              <a:rPr lang="en-US" sz="2000" b="1" dirty="0"/>
              <a:t>Training, Validation and Testing</a:t>
            </a:r>
            <a:r>
              <a:rPr lang="en-US" sz="2000" b="1" dirty="0" smtClean="0"/>
              <a:t> </a:t>
            </a:r>
            <a:endParaRPr lang="en-US" sz="2000" b="1" dirty="0"/>
          </a:p>
        </p:txBody>
      </p:sp>
    </p:spTree>
    <p:extLst>
      <p:ext uri="{BB962C8B-B14F-4D97-AF65-F5344CB8AC3E}">
        <p14:creationId xmlns:p14="http://schemas.microsoft.com/office/powerpoint/2010/main" val="15071896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6. Machine Learning Dataset</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9270886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964488" cy="1000125"/>
          </a:xfrm>
        </p:spPr>
        <p:txBody>
          <a:bodyPr/>
          <a:lstStyle/>
          <a:p>
            <a:pPr marL="457200" indent="-457200"/>
            <a:r>
              <a:rPr lang="en-US" dirty="0"/>
              <a:t>6. </a:t>
            </a:r>
            <a:r>
              <a:rPr lang="en-US" dirty="0" smtClean="0"/>
              <a:t>Machine Learning Algorithm – Decision Tree</a:t>
            </a:r>
            <a:endParaRPr lang="en-US"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91680" y="4603775"/>
            <a:ext cx="3384376" cy="769441"/>
          </a:xfrm>
          <a:prstGeom prst="rect">
            <a:avLst/>
          </a:prstGeom>
          <a:noFill/>
        </p:spPr>
        <p:txBody>
          <a:bodyPr wrap="square" rtlCol="0">
            <a:spAutoFit/>
          </a:bodyPr>
          <a:lstStyle/>
          <a:p>
            <a:r>
              <a:rPr lang="en-US" sz="1200" dirty="0" smtClean="0"/>
              <a:t>ASM: Attribute </a:t>
            </a:r>
            <a:r>
              <a:rPr lang="en-US" sz="1200" dirty="0"/>
              <a:t>Selection </a:t>
            </a:r>
            <a:r>
              <a:rPr lang="en-US" sz="1200" dirty="0" smtClean="0"/>
              <a:t>Measures</a:t>
            </a:r>
            <a:endParaRPr lang="en-US" sz="1200" dirty="0"/>
          </a:p>
          <a:p>
            <a:endParaRPr lang="en-US" sz="1600" dirty="0" smtClean="0"/>
          </a:p>
          <a:p>
            <a:pPr>
              <a:buFont typeface="Arial" panose="020B0604020202020204" pitchFamily="34" charset="0"/>
              <a:buChar char="•"/>
            </a:pPr>
            <a:endParaRPr lang="en-US" sz="1600" dirty="0"/>
          </a:p>
        </p:txBody>
      </p:sp>
      <p:sp>
        <p:nvSpPr>
          <p:cNvPr id="11" name="TextBox 10"/>
          <p:cNvSpPr txBox="1"/>
          <p:nvPr/>
        </p:nvSpPr>
        <p:spPr>
          <a:xfrm>
            <a:off x="179512" y="1785010"/>
            <a:ext cx="8655222" cy="707886"/>
          </a:xfrm>
          <a:prstGeom prst="rect">
            <a:avLst/>
          </a:prstGeom>
          <a:noFill/>
        </p:spPr>
        <p:txBody>
          <a:bodyPr wrap="square" rtlCol="0">
            <a:spAutoFit/>
          </a:bodyPr>
          <a:lstStyle/>
          <a:p>
            <a:r>
              <a:rPr lang="en-US" sz="2000" b="1" dirty="0" smtClean="0"/>
              <a:t>Step 6.2: Choose a Machine Learning Algorithm that suitable for your dataset and objective</a:t>
            </a:r>
            <a:endParaRPr lang="en-US" sz="2000" b="1" dirty="0"/>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068960"/>
            <a:ext cx="5110200" cy="281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 y="1556792"/>
            <a:ext cx="6270044" cy="370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710536" y="4726885"/>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8" name="Sun 7"/>
          <p:cNvSpPr/>
          <p:nvPr/>
        </p:nvSpPr>
        <p:spPr bwMode="auto">
          <a:xfrm>
            <a:off x="7185992" y="3882752"/>
            <a:ext cx="698376" cy="698376"/>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456692" y="5373215"/>
            <a:ext cx="6253844" cy="584775"/>
          </a:xfrm>
          <a:prstGeom prst="rect">
            <a:avLst/>
          </a:prstGeom>
          <a:noFill/>
        </p:spPr>
        <p:txBody>
          <a:bodyPr wrap="square" rtlCol="0">
            <a:spAutoFit/>
          </a:bodyPr>
          <a:lstStyle/>
          <a:p>
            <a:r>
              <a:rPr lang="en-US" sz="1600" b="1" dirty="0" smtClean="0"/>
              <a:t>Down</a:t>
            </a:r>
            <a:r>
              <a:rPr lang="en-US" sz="1600" dirty="0" smtClean="0"/>
              <a:t>: MF&lt;=0.178 and L3&lt;=0.478 and MF&lt;=-0.106</a:t>
            </a:r>
          </a:p>
          <a:p>
            <a:r>
              <a:rPr lang="en-US" sz="1600" b="1" dirty="0" smtClean="0"/>
              <a:t>Up</a:t>
            </a:r>
            <a:r>
              <a:rPr lang="en-US" sz="1600" dirty="0" smtClean="0"/>
              <a:t>: MF &gt; 0.178 and L2 &gt; -0.538 and MF &gt; 0.433</a:t>
            </a:r>
          </a:p>
        </p:txBody>
      </p:sp>
      <p:sp>
        <p:nvSpPr>
          <p:cNvPr id="4" name="TextBox 3"/>
          <p:cNvSpPr txBox="1"/>
          <p:nvPr/>
        </p:nvSpPr>
        <p:spPr>
          <a:xfrm>
            <a:off x="5148064" y="1628800"/>
            <a:ext cx="338437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Left branch </a:t>
            </a:r>
            <a:r>
              <a:rPr lang="en-US" sz="1600" dirty="0"/>
              <a:t>=</a:t>
            </a:r>
            <a:r>
              <a:rPr lang="en-US" sz="1600" dirty="0" smtClean="0"/>
              <a:t> True</a:t>
            </a:r>
          </a:p>
          <a:p>
            <a:pPr marL="285750" indent="-285750">
              <a:buFont typeface="Arial" panose="020B0604020202020204" pitchFamily="34" charset="0"/>
              <a:buChar char="•"/>
            </a:pPr>
            <a:r>
              <a:rPr lang="en-US" sz="1600" dirty="0" smtClean="0"/>
              <a:t>Right branch </a:t>
            </a:r>
            <a:r>
              <a:rPr lang="en-US" sz="1600" dirty="0"/>
              <a:t>=</a:t>
            </a:r>
            <a:r>
              <a:rPr lang="en-US" sz="1600" dirty="0" smtClean="0"/>
              <a:t> False</a:t>
            </a:r>
          </a:p>
          <a:p>
            <a:pPr marL="285750" indent="-285750">
              <a:buFont typeface="Arial" panose="020B0604020202020204" pitchFamily="34" charset="0"/>
              <a:buChar char="•"/>
            </a:pPr>
            <a:r>
              <a:rPr lang="en-US" sz="1600" b="1" dirty="0" err="1" smtClean="0">
                <a:solidFill>
                  <a:srgbClr val="0070C0"/>
                </a:solidFill>
              </a:rPr>
              <a:t>gini</a:t>
            </a:r>
            <a:r>
              <a:rPr lang="en-US" sz="1600" b="1" dirty="0" smtClean="0">
                <a:solidFill>
                  <a:srgbClr val="0070C0"/>
                </a:solidFill>
              </a:rPr>
              <a:t> </a:t>
            </a:r>
            <a:r>
              <a:rPr lang="en-US" sz="1600" b="1" dirty="0">
                <a:solidFill>
                  <a:srgbClr val="0070C0"/>
                </a:solidFill>
              </a:rPr>
              <a:t>quantifies </a:t>
            </a:r>
            <a:r>
              <a:rPr lang="en-US" sz="1600" dirty="0"/>
              <a:t>the </a:t>
            </a:r>
            <a:r>
              <a:rPr lang="en-US" sz="1600" dirty="0" smtClean="0"/>
              <a:t>purity. </a:t>
            </a:r>
            <a:r>
              <a:rPr lang="en-US" sz="1600" b="1" dirty="0" smtClean="0">
                <a:solidFill>
                  <a:srgbClr val="0070C0"/>
                </a:solidFill>
              </a:rPr>
              <a:t>The lower is better</a:t>
            </a:r>
            <a:r>
              <a:rPr lang="en-US" sz="1600" dirty="0" smtClean="0"/>
              <a:t> (as indicated by a </a:t>
            </a:r>
            <a:r>
              <a:rPr lang="en-US" sz="1600" b="1" dirty="0" smtClean="0">
                <a:solidFill>
                  <a:srgbClr val="0070C0"/>
                </a:solidFill>
              </a:rPr>
              <a:t>darker</a:t>
            </a:r>
            <a:r>
              <a:rPr lang="en-US" sz="1600" dirty="0" smtClean="0"/>
              <a:t> color)</a:t>
            </a:r>
          </a:p>
          <a:p>
            <a:pPr marL="285750" indent="-285750">
              <a:buFont typeface="Arial" panose="020B0604020202020204" pitchFamily="34" charset="0"/>
              <a:buChar char="•"/>
            </a:pPr>
            <a:r>
              <a:rPr lang="en-US" sz="1600" dirty="0" smtClean="0"/>
              <a:t>Down class is </a:t>
            </a:r>
            <a:r>
              <a:rPr lang="en-US" sz="1600" b="1" dirty="0" smtClean="0">
                <a:solidFill>
                  <a:srgbClr val="FF9933"/>
                </a:solidFill>
              </a:rPr>
              <a:t>orange</a:t>
            </a:r>
          </a:p>
          <a:p>
            <a:pPr marL="285750" indent="-285750">
              <a:buFont typeface="Arial" panose="020B0604020202020204" pitchFamily="34" charset="0"/>
              <a:buChar char="•"/>
            </a:pPr>
            <a:r>
              <a:rPr lang="en-US" sz="1600" dirty="0" smtClean="0"/>
              <a:t>Up class is </a:t>
            </a:r>
            <a:r>
              <a:rPr lang="en-US" sz="1600" b="1" dirty="0">
                <a:solidFill>
                  <a:srgbClr val="0070C0"/>
                </a:solidFill>
              </a:rPr>
              <a:t>blue</a:t>
            </a:r>
          </a:p>
          <a:p>
            <a:endParaRPr lang="en-US" sz="1600" dirty="0"/>
          </a:p>
        </p:txBody>
      </p:sp>
      <p:sp>
        <p:nvSpPr>
          <p:cNvPr id="9" name="TextBox 8"/>
          <p:cNvSpPr txBox="1"/>
          <p:nvPr/>
        </p:nvSpPr>
        <p:spPr>
          <a:xfrm>
            <a:off x="478396" y="5373216"/>
            <a:ext cx="6253844" cy="830997"/>
          </a:xfrm>
          <a:prstGeom prst="rect">
            <a:avLst/>
          </a:prstGeom>
          <a:solidFill>
            <a:schemeClr val="bg1"/>
          </a:solidFill>
        </p:spPr>
        <p:txBody>
          <a:bodyPr wrap="square" rtlCol="0">
            <a:spAutoFit/>
          </a:bodyPr>
          <a:lstStyle/>
          <a:p>
            <a:r>
              <a:rPr lang="en-US" sz="1600" b="1" dirty="0" smtClean="0"/>
              <a:t>Down</a:t>
            </a:r>
            <a:r>
              <a:rPr lang="en-US" sz="1600" dirty="0" smtClean="0"/>
              <a:t>: L3&lt;=0.478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6. Machine Learning Algorithm – Decision Tree</a:t>
            </a:r>
            <a:endParaRPr lang="en-US" kern="0" dirty="0"/>
          </a:p>
        </p:txBody>
      </p:sp>
    </p:spTree>
    <p:extLst>
      <p:ext uri="{BB962C8B-B14F-4D97-AF65-F5344CB8AC3E}">
        <p14:creationId xmlns:p14="http://schemas.microsoft.com/office/powerpoint/2010/main" val="31479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a:t>
            </a:r>
            <a:r>
              <a:rPr lang="en-US" dirty="0" smtClean="0"/>
              <a:t>Performance - </a:t>
            </a:r>
            <a:r>
              <a:rPr lang="en-US" dirty="0" smtClean="0"/>
              <a:t>Evaluation</a:t>
            </a:r>
            <a:endParaRPr lang="en-US" dirty="0"/>
          </a:p>
        </p:txBody>
      </p:sp>
      <p:sp>
        <p:nvSpPr>
          <p:cNvPr id="7" name="Content Placeholder 1"/>
          <p:cNvSpPr txBox="1">
            <a:spLocks/>
          </p:cNvSpPr>
          <p:nvPr/>
        </p:nvSpPr>
        <p:spPr>
          <a:xfrm>
            <a:off x="2915816" y="4365104"/>
            <a:ext cx="396044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 Accuracy</a:t>
            </a:r>
          </a:p>
          <a:p>
            <a:r>
              <a:rPr lang="en-US" sz="1600" b="1" u="sng" dirty="0" smtClean="0">
                <a:solidFill>
                  <a:srgbClr val="0070C0"/>
                </a:solidFill>
              </a:rPr>
              <a:t>92% vs 68% </a:t>
            </a:r>
          </a:p>
          <a:p>
            <a:endParaRPr lang="en-US" sz="1600" b="1" i="1" dirty="0" smtClean="0">
              <a:solidFill>
                <a:srgbClr val="FF0000"/>
              </a:solidFill>
            </a:endParaRPr>
          </a:p>
          <a:p>
            <a:endParaRPr lang="en-US" sz="1600" i="1" dirty="0">
              <a:solidFill>
                <a:srgbClr val="00B050"/>
              </a:solidFill>
            </a:endParaRPr>
          </a:p>
        </p:txBody>
      </p:sp>
      <p:pic>
        <p:nvPicPr>
          <p:cNvPr id="2050" name="Picture 2" title="Trai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
        <p:nvSpPr>
          <p:cNvPr id="6" name="TextBox 5"/>
          <p:cNvSpPr txBox="1"/>
          <p:nvPr/>
        </p:nvSpPr>
        <p:spPr>
          <a:xfrm>
            <a:off x="2123728" y="5373216"/>
            <a:ext cx="4752528" cy="923330"/>
          </a:xfrm>
          <a:prstGeom prst="rect">
            <a:avLst/>
          </a:prstGeom>
          <a:noFill/>
        </p:spPr>
        <p:txBody>
          <a:bodyPr wrap="square" rtlCol="0">
            <a:spAutoFit/>
          </a:bodyPr>
          <a:lstStyle/>
          <a:p>
            <a:r>
              <a:rPr lang="en-US" sz="1800" dirty="0">
                <a:solidFill>
                  <a:srgbClr val="00B050"/>
                </a:solidFill>
              </a:rPr>
              <a:t>What’s that imply?</a:t>
            </a:r>
          </a:p>
          <a:p>
            <a:r>
              <a:rPr lang="en-US" sz="1800" dirty="0" smtClean="0">
                <a:solidFill>
                  <a:srgbClr val="00B050"/>
                </a:solidFill>
              </a:rPr>
              <a:t>Is 68% good enough for trading?</a:t>
            </a:r>
            <a:endParaRPr lang="en-US" sz="1800" dirty="0">
              <a:solidFill>
                <a:srgbClr val="00B050"/>
              </a:solidFill>
            </a:endParaRPr>
          </a:p>
          <a:p>
            <a:endParaRPr lang="en-US" sz="1800" dirty="0"/>
          </a:p>
        </p:txBody>
      </p:sp>
    </p:spTree>
    <p:extLst>
      <p:ext uri="{BB962C8B-B14F-4D97-AF65-F5344CB8AC3E}">
        <p14:creationId xmlns:p14="http://schemas.microsoft.com/office/powerpoint/2010/main" val="647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“No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accuracy/specificity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a:t>
            </a:r>
            <a:r>
              <a:rPr lang="en-US" dirty="0" smtClean="0"/>
              <a:t>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a:t>
            </a:r>
            <a:r>
              <a:rPr lang="en-US" dirty="0" smtClean="0"/>
              <a:t>Model Usage</a:t>
            </a:r>
            <a:endParaRPr lang="en-US" dirty="0"/>
          </a:p>
        </p:txBody>
      </p:sp>
      <p:sp>
        <p:nvSpPr>
          <p:cNvPr id="7" name="Content Placeholder 1"/>
          <p:cNvSpPr txBox="1">
            <a:spLocks/>
          </p:cNvSpPr>
          <p:nvPr/>
        </p:nvSpPr>
        <p:spPr>
          <a:xfrm>
            <a:off x="395536" y="1700808"/>
            <a:ext cx="7992888"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Used by institutional </a:t>
            </a:r>
            <a:r>
              <a:rPr lang="en-US" sz="1600" b="1" dirty="0" smtClean="0">
                <a:solidFill>
                  <a:srgbClr val="0070C0"/>
                </a:solidFill>
              </a:rPr>
              <a:t>Execution </a:t>
            </a:r>
            <a:r>
              <a:rPr lang="en-US" sz="1600" b="1" dirty="0" err="1" smtClean="0">
                <a:solidFill>
                  <a:srgbClr val="0070C0"/>
                </a:solidFill>
              </a:rPr>
              <a:t>Algos</a:t>
            </a:r>
            <a:r>
              <a:rPr lang="en-US" sz="1600" dirty="0" smtClean="0"/>
              <a:t>, such as </a:t>
            </a:r>
            <a:r>
              <a:rPr lang="en-US" sz="1600" b="1" dirty="0">
                <a:solidFill>
                  <a:srgbClr val="0070C0"/>
                </a:solidFill>
              </a:rPr>
              <a:t>VWAP</a:t>
            </a:r>
            <a:r>
              <a:rPr lang="en-US" sz="1600" dirty="0"/>
              <a:t> to decide when to trade </a:t>
            </a:r>
            <a:r>
              <a:rPr lang="en-US" sz="1600" b="1" dirty="0">
                <a:solidFill>
                  <a:srgbClr val="0070C0"/>
                </a:solidFill>
              </a:rPr>
              <a:t>faster or slower</a:t>
            </a:r>
            <a:r>
              <a:rPr lang="en-US" sz="1600" dirty="0" smtClean="0"/>
              <a:t> </a:t>
            </a:r>
            <a:br>
              <a:rPr lang="en-US" sz="1600" dirty="0" smtClean="0"/>
            </a:br>
            <a:endParaRPr lang="en-US" sz="1600" dirty="0" smtClean="0"/>
          </a:p>
          <a:p>
            <a:pPr marL="285750" indent="-285750">
              <a:buFont typeface="Arial" panose="020B0604020202020204" pitchFamily="34" charset="0"/>
              <a:buChar char="•"/>
            </a:pPr>
            <a:r>
              <a:rPr lang="en-US" sz="1600" dirty="0" smtClean="0"/>
              <a:t>when the price is predicted to move favorably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while the price is predicted to move away :</a:t>
            </a:r>
          </a:p>
          <a:p>
            <a:pPr marL="0" indent="0"/>
            <a:endParaRPr lang="en-US" sz="1600" dirty="0"/>
          </a:p>
          <a:p>
            <a:pPr marL="0" indent="0"/>
            <a:endParaRPr lang="en-US" sz="1600" b="1" u="sng" dirty="0" smtClean="0"/>
          </a:p>
        </p:txBody>
      </p:sp>
      <p:grpSp>
        <p:nvGrpSpPr>
          <p:cNvPr id="19" name="Group 18"/>
          <p:cNvGrpSpPr/>
          <p:nvPr/>
        </p:nvGrpSpPr>
        <p:grpSpPr>
          <a:xfrm>
            <a:off x="1547664" y="4228434"/>
            <a:ext cx="5256584" cy="1576830"/>
            <a:chOff x="1331640" y="4012410"/>
            <a:chExt cx="5256584" cy="1576830"/>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012410"/>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5105760" y="4607898"/>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3" name="Left Arrow 12"/>
            <p:cNvSpPr/>
            <p:nvPr/>
          </p:nvSpPr>
          <p:spPr>
            <a:xfrm>
              <a:off x="1331640" y="4588474"/>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14" name="TextBox 13"/>
            <p:cNvSpPr txBox="1"/>
            <p:nvPr/>
          </p:nvSpPr>
          <p:spPr>
            <a:xfrm>
              <a:off x="1907704" y="4269344"/>
              <a:ext cx="809837" cy="338554"/>
            </a:xfrm>
            <a:prstGeom prst="rect">
              <a:avLst/>
            </a:prstGeom>
            <a:noFill/>
          </p:spPr>
          <p:txBody>
            <a:bodyPr wrap="none" rtlCol="0">
              <a:spAutoFit/>
            </a:bodyPr>
            <a:lstStyle/>
            <a:p>
              <a:r>
                <a:rPr lang="en-US" sz="1600" dirty="0" smtClean="0"/>
                <a:t>Slower</a:t>
              </a:r>
              <a:endParaRPr lang="en-US" sz="1600" dirty="0"/>
            </a:p>
          </p:txBody>
        </p:sp>
        <p:sp>
          <p:nvSpPr>
            <p:cNvPr id="15" name="TextBox 14"/>
            <p:cNvSpPr txBox="1"/>
            <p:nvPr/>
          </p:nvSpPr>
          <p:spPr>
            <a:xfrm>
              <a:off x="5317611" y="4269344"/>
              <a:ext cx="766557" cy="338554"/>
            </a:xfrm>
            <a:prstGeom prst="rect">
              <a:avLst/>
            </a:prstGeom>
            <a:noFill/>
          </p:spPr>
          <p:txBody>
            <a:bodyPr wrap="none" rtlCol="0">
              <a:spAutoFit/>
            </a:bodyPr>
            <a:lstStyle/>
            <a:p>
              <a:r>
                <a:rPr lang="en-US" sz="1600" dirty="0" smtClean="0"/>
                <a:t>Faster</a:t>
              </a:r>
              <a:endParaRPr lang="en-US" sz="1600" dirty="0"/>
            </a:p>
          </p:txBody>
        </p:sp>
      </p:grpSp>
      <p:sp>
        <p:nvSpPr>
          <p:cNvPr id="16" name="Left Arrow 15"/>
          <p:cNvSpPr/>
          <p:nvPr/>
        </p:nvSpPr>
        <p:spPr>
          <a:xfrm>
            <a:off x="4982896" y="2420888"/>
            <a:ext cx="11012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Slower</a:t>
            </a:r>
            <a:endParaRPr lang="en-US" sz="1400" dirty="0"/>
          </a:p>
        </p:txBody>
      </p:sp>
      <p:sp>
        <p:nvSpPr>
          <p:cNvPr id="18" name="Right Arrow 17"/>
          <p:cNvSpPr/>
          <p:nvPr/>
        </p:nvSpPr>
        <p:spPr>
          <a:xfrm>
            <a:off x="4982896" y="3016376"/>
            <a:ext cx="11732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Faster</a:t>
            </a:r>
            <a:endParaRPr lang="en-US" sz="1600" dirty="0"/>
          </a:p>
        </p:txBody>
      </p:sp>
    </p:spTree>
    <p:extLst>
      <p:ext uri="{BB962C8B-B14F-4D97-AF65-F5344CB8AC3E}">
        <p14:creationId xmlns:p14="http://schemas.microsoft.com/office/powerpoint/2010/main" val="442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a:t>
            </a:r>
            <a:r>
              <a:rPr lang="en-US" dirty="0" smtClean="0"/>
              <a:t>) </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611560" y="4869160"/>
            <a:ext cx="504056"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43851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5126847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722810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Model Interpretability</a:t>
            </a:r>
          </a:p>
        </p:txBody>
      </p:sp>
      <p:sp>
        <p:nvSpPr>
          <p:cNvPr id="8" name="TextBox 7"/>
          <p:cNvSpPr txBox="1"/>
          <p:nvPr/>
        </p:nvSpPr>
        <p:spPr>
          <a:xfrm>
            <a:off x="1403648" y="1619508"/>
            <a:ext cx="1800200" cy="369332"/>
          </a:xfrm>
          <a:prstGeom prst="rect">
            <a:avLst/>
          </a:prstGeom>
          <a:noFill/>
        </p:spPr>
        <p:txBody>
          <a:bodyPr wrap="square" rtlCol="0">
            <a:spAutoFit/>
          </a:bodyPr>
          <a:lstStyle/>
          <a:p>
            <a:r>
              <a:rPr lang="en-US" sz="1800" b="1" u="sng" dirty="0" smtClean="0"/>
              <a:t>Decision Tree</a:t>
            </a:r>
            <a:endParaRPr lang="en-US" sz="1800" b="1" u="sng" dirty="0"/>
          </a:p>
        </p:txBody>
      </p:sp>
      <p:sp>
        <p:nvSpPr>
          <p:cNvPr id="11" name="TextBox 10"/>
          <p:cNvSpPr txBox="1"/>
          <p:nvPr/>
        </p:nvSpPr>
        <p:spPr>
          <a:xfrm>
            <a:off x="4716016" y="1628800"/>
            <a:ext cx="2880320" cy="369332"/>
          </a:xfrm>
          <a:prstGeom prst="rect">
            <a:avLst/>
          </a:prstGeom>
          <a:noFill/>
        </p:spPr>
        <p:txBody>
          <a:bodyPr wrap="square" rtlCol="0">
            <a:spAutoFit/>
          </a:bodyPr>
          <a:lstStyle/>
          <a:p>
            <a:r>
              <a:rPr lang="en-US" sz="1800" b="1" u="sng" dirty="0" smtClean="0"/>
              <a:t>Support Vector Machine</a:t>
            </a:r>
            <a:endParaRPr lang="en-US" sz="1800" b="1" u="sng" dirty="0"/>
          </a:p>
        </p:txBody>
      </p:sp>
      <p:sp>
        <p:nvSpPr>
          <p:cNvPr id="6" name="TextBox 5"/>
          <p:cNvSpPr txBox="1"/>
          <p:nvPr/>
        </p:nvSpPr>
        <p:spPr>
          <a:xfrm>
            <a:off x="1256606" y="4897633"/>
            <a:ext cx="6336704" cy="923330"/>
          </a:xfrm>
          <a:prstGeom prst="rect">
            <a:avLst/>
          </a:prstGeom>
          <a:noFill/>
        </p:spPr>
        <p:txBody>
          <a:bodyPr wrap="square" rtlCol="0">
            <a:spAutoFit/>
          </a:bodyPr>
          <a:lstStyle/>
          <a:p>
            <a:r>
              <a:rPr lang="en-US" sz="1800" dirty="0" smtClean="0">
                <a:solidFill>
                  <a:srgbClr val="00B050"/>
                </a:solidFill>
              </a:rPr>
              <a:t>If Decision Tree and Support Vector Machine has </a:t>
            </a:r>
            <a:r>
              <a:rPr lang="en-US" sz="1800" b="1" dirty="0" smtClean="0">
                <a:solidFill>
                  <a:srgbClr val="00B050"/>
                </a:solidFill>
              </a:rPr>
              <a:t>similar training time and test accuracy</a:t>
            </a:r>
            <a:r>
              <a:rPr lang="en-US" sz="1800" dirty="0" smtClean="0">
                <a:solidFill>
                  <a:srgbClr val="00B050"/>
                </a:solidFill>
              </a:rPr>
              <a:t>, which model to choose? </a:t>
            </a:r>
            <a:endParaRPr lang="en-US" sz="1800" dirty="0">
              <a:solidFill>
                <a:srgbClr val="00B050"/>
              </a:solidFill>
            </a:endParaRPr>
          </a:p>
          <a:p>
            <a:endParaRPr lang="en-US" sz="1800" dirty="0"/>
          </a:p>
        </p:txBody>
      </p:sp>
      <p:pic>
        <p:nvPicPr>
          <p:cNvPr id="1026" name="Picture 2" descr="SVM: plot decision surface when working with more than 2 features - Stack  Overflow"/>
          <p:cNvPicPr>
            <a:picLocks noChangeAspect="1" noChangeArrowheads="1"/>
          </p:cNvPicPr>
          <p:nvPr/>
        </p:nvPicPr>
        <p:blipFill rotWithShape="1">
          <a:blip r:embed="rId2">
            <a:extLst>
              <a:ext uri="{28A0092B-C50C-407E-A947-70E740481C1C}">
                <a14:useLocalDpi xmlns:a14="http://schemas.microsoft.com/office/drawing/2010/main" val="0"/>
              </a:ext>
            </a:extLst>
          </a:blip>
          <a:srcRect l="4602" b="6809"/>
          <a:stretch/>
        </p:blipFill>
        <p:spPr bwMode="auto">
          <a:xfrm>
            <a:off x="4499992" y="2276872"/>
            <a:ext cx="3480221" cy="2352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97401" cy="246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95742" y="5661248"/>
            <a:ext cx="4160434" cy="400110"/>
          </a:xfrm>
          <a:prstGeom prst="rect">
            <a:avLst/>
          </a:prstGeom>
          <a:noFill/>
        </p:spPr>
        <p:txBody>
          <a:bodyPr wrap="none" rtlCol="0">
            <a:spAutoFit/>
          </a:bodyPr>
          <a:lstStyle/>
          <a:p>
            <a:r>
              <a:rPr lang="en-US" sz="2000" dirty="0" smtClean="0"/>
              <a:t>Decision Tree is more interpretable</a:t>
            </a:r>
            <a:endParaRPr lang="en-US" sz="2000" dirty="0"/>
          </a:p>
        </p:txBody>
      </p:sp>
    </p:spTree>
    <p:extLst>
      <p:ext uri="{BB962C8B-B14F-4D97-AF65-F5344CB8AC3E}">
        <p14:creationId xmlns:p14="http://schemas.microsoft.com/office/powerpoint/2010/main" val="49636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6" name="TextBox 5"/>
          <p:cNvSpPr txBox="1"/>
          <p:nvPr/>
        </p:nvSpPr>
        <p:spPr>
          <a:xfrm>
            <a:off x="674068" y="2132856"/>
            <a:ext cx="3096344" cy="1754326"/>
          </a:xfrm>
          <a:prstGeom prst="rect">
            <a:avLst/>
          </a:prstGeom>
          <a:noFill/>
        </p:spPr>
        <p:txBody>
          <a:bodyPr wrap="square" rtlCol="0">
            <a:spAutoFit/>
          </a:bodyPr>
          <a:lstStyle/>
          <a:p>
            <a:r>
              <a:rPr lang="en-US" sz="1800" b="1" dirty="0">
                <a:solidFill>
                  <a:srgbClr val="0070C0"/>
                </a:solidFill>
                <a:latin typeface="Arial"/>
                <a:ea typeface="+mn-ea"/>
                <a:cs typeface="Arial"/>
              </a:rPr>
              <a:t>Order Book Imbalance</a:t>
            </a:r>
            <a:r>
              <a:rPr lang="en-US" sz="1800" dirty="0">
                <a:latin typeface="Arial"/>
                <a:ea typeface="+mn-ea"/>
                <a:cs typeface="Arial"/>
              </a:rPr>
              <a:t> in different levels (L1, L2, L3) </a:t>
            </a:r>
            <a:r>
              <a:rPr lang="en-US" sz="1800" dirty="0" smtClean="0">
                <a:latin typeface="Arial"/>
                <a:ea typeface="+mn-ea"/>
                <a:cs typeface="Arial"/>
              </a:rPr>
              <a:t>exhibit linearly patterns which are the candidates to apply PCA to reduce the dimensions</a:t>
            </a:r>
            <a:endParaRPr lang="en-US" sz="1800" dirty="0">
              <a:latin typeface="Arial"/>
              <a:ea typeface="+mn-ea"/>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40105"/>
            <a:ext cx="4305184" cy="390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5576" y="4581128"/>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Tree>
    <p:extLst>
      <p:ext uri="{BB962C8B-B14F-4D97-AF65-F5344CB8AC3E}">
        <p14:creationId xmlns:p14="http://schemas.microsoft.com/office/powerpoint/2010/main" val="15892921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7624" y="5733256"/>
            <a:ext cx="5562933" cy="707886"/>
          </a:xfrm>
          <a:prstGeom prst="rect">
            <a:avLst/>
          </a:prstGeom>
          <a:noFill/>
        </p:spPr>
        <p:txBody>
          <a:bodyPr wrap="none" rtlCol="0">
            <a:spAutoFit/>
          </a:bodyPr>
          <a:lstStyle/>
          <a:p>
            <a:r>
              <a:rPr lang="en-US" sz="2000" dirty="0" smtClean="0"/>
              <a:t>Example: </a:t>
            </a:r>
            <a:r>
              <a:rPr lang="en-US" sz="2000" dirty="0">
                <a:hlinkClick r:id="rId4"/>
              </a:rPr>
              <a:t>Visualizing the stock market structure</a:t>
            </a:r>
            <a:endParaRPr lang="en-US" sz="2000" dirty="0"/>
          </a:p>
          <a:p>
            <a:endParaRPr lang="en-US" sz="2000" dirty="0"/>
          </a:p>
        </p:txBody>
      </p:sp>
    </p:spTree>
    <p:extLst>
      <p:ext uri="{BB962C8B-B14F-4D97-AF65-F5344CB8AC3E}">
        <p14:creationId xmlns:p14="http://schemas.microsoft.com/office/powerpoint/2010/main" val="36433488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Colorize Black &amp; White Photos</a:t>
            </a:r>
          </a:p>
          <a:p>
            <a:pPr lvl="1"/>
            <a:r>
              <a:rPr lang="en-US" sz="1600" dirty="0">
                <a:hlinkClick r:id="rId2"/>
              </a:rPr>
              <a:t>http://demos.algorithmia.com/colorize-photos</a:t>
            </a:r>
            <a:r>
              <a:rPr lang="en-US" sz="1600" dirty="0" smtClean="0">
                <a:hlinkClick r:id="rId2"/>
              </a:rPr>
              <a:t>/</a:t>
            </a:r>
            <a:endParaRPr lang="en-US" sz="1600" dirty="0" smtClean="0"/>
          </a:p>
          <a:p>
            <a:pPr lvl="1"/>
            <a:endParaRPr lang="en-US" sz="1600" dirty="0" smtClean="0"/>
          </a:p>
          <a:p>
            <a:pPr lvl="1"/>
            <a:r>
              <a:rPr lang="en-US" sz="1600" dirty="0">
                <a:hlinkClick r:id="rId3"/>
              </a:rPr>
              <a:t>http://richzhang.github.io/colorization</a:t>
            </a:r>
            <a:r>
              <a:rPr lang="en-US" sz="1600" dirty="0" smtClean="0">
                <a:hlinkClick r:id="rId3"/>
              </a:rPr>
              <a:t>/</a:t>
            </a:r>
            <a:endParaRPr lang="en-US" sz="16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249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680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Digits Classification</a:t>
            </a:r>
            <a:endParaRPr lang="en-US" dirty="0"/>
          </a:p>
        </p:txBody>
      </p:sp>
      <p:sp>
        <p:nvSpPr>
          <p:cNvPr id="7" name="Content Placeholder 1"/>
          <p:cNvSpPr txBox="1">
            <a:spLocks/>
          </p:cNvSpPr>
          <p:nvPr/>
        </p:nvSpPr>
        <p:spPr>
          <a:xfrm>
            <a:off x="683568" y="1772816"/>
            <a:ext cx="423888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Recognize </a:t>
            </a:r>
            <a:r>
              <a:rPr lang="en-US" sz="1800" b="1" dirty="0" smtClean="0">
                <a:solidFill>
                  <a:srgbClr val="0070C0"/>
                </a:solidFill>
              </a:rPr>
              <a:t>hand-written</a:t>
            </a:r>
            <a:r>
              <a:rPr lang="en-US" sz="1800" dirty="0" smtClean="0"/>
              <a:t> zip code and route the mails accordingly</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
        <p:nvSpPr>
          <p:cNvPr id="8" name="TextBox 7"/>
          <p:cNvSpPr txBox="1"/>
          <p:nvPr/>
        </p:nvSpPr>
        <p:spPr>
          <a:xfrm>
            <a:off x="1150669" y="5784780"/>
            <a:ext cx="3826689" cy="369332"/>
          </a:xfrm>
          <a:prstGeom prst="rect">
            <a:avLst/>
          </a:prstGeom>
          <a:noFill/>
        </p:spPr>
        <p:txBody>
          <a:bodyPr wrap="none" rtlCol="0">
            <a:spAutoFit/>
          </a:bodyPr>
          <a:lstStyle/>
          <a:p>
            <a:r>
              <a:rPr lang="en-US" sz="1800" dirty="0" smtClean="0"/>
              <a:t>Code Example: </a:t>
            </a:r>
            <a:r>
              <a:rPr lang="en-US" sz="1800" dirty="0" smtClean="0">
                <a:hlinkClick r:id="rId2"/>
              </a:rPr>
              <a:t>Digits Classification</a:t>
            </a:r>
            <a:endParaRPr lang="en-US" sz="1800" dirty="0"/>
          </a:p>
        </p:txBody>
      </p:sp>
      <p:sp>
        <p:nvSpPr>
          <p:cNvPr id="9" name="Sun 8"/>
          <p:cNvSpPr/>
          <p:nvPr/>
        </p:nvSpPr>
        <p:spPr bwMode="auto">
          <a:xfrm>
            <a:off x="466532" y="5681414"/>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postal code mai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830735"/>
            <a:ext cx="3543697" cy="28752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42" y="2924944"/>
            <a:ext cx="4589333" cy="2658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18602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Satellite </a:t>
            </a:r>
            <a:r>
              <a:rPr lang="en-US" dirty="0"/>
              <a:t>image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43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Cases – Face Recognition</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smtClean="0"/>
              <a:t>Face recognition</a:t>
            </a:r>
            <a:r>
              <a:rPr lang="en-US" sz="2000" dirty="0" smtClean="0"/>
              <a:t>: Security Camera</a:t>
            </a:r>
            <a:br>
              <a:rPr lang="en-US" sz="2000" dirty="0" smtClean="0"/>
            </a:br>
            <a:endParaRPr lang="en-US" sz="2000" dirty="0" smtClean="0"/>
          </a:p>
          <a:p>
            <a:pPr lvl="1">
              <a:buFont typeface="Arial" panose="020B0604020202020204" pitchFamily="34" charset="0"/>
              <a:buChar char="•"/>
            </a:pPr>
            <a:r>
              <a:rPr lang="en-US" sz="1600" dirty="0" smtClean="0">
                <a:hlinkClick r:id="rId2"/>
              </a:rPr>
              <a:t>California Becomes Third State to Ban Facial Recognition Software in Police Body Cameras</a:t>
            </a:r>
            <a:endParaRPr lang="en-US" sz="1600" dirty="0" smtClean="0"/>
          </a:p>
          <a:p>
            <a:pPr lvl="1">
              <a:buFont typeface="Arial" panose="020B0604020202020204" pitchFamily="34" charset="0"/>
              <a:buChar char="•"/>
            </a:pPr>
            <a:r>
              <a:rPr lang="en-US" sz="1600" dirty="0" smtClean="0">
                <a:hlinkClick r:id="rId3"/>
              </a:rPr>
              <a:t>A </a:t>
            </a:r>
            <a:r>
              <a:rPr lang="en-US" sz="1600" dirty="0">
                <a:hlinkClick r:id="rId3"/>
              </a:rPr>
              <a:t>new US bill would ban the police use of facial </a:t>
            </a:r>
            <a:r>
              <a:rPr lang="en-US" sz="1600" dirty="0" smtClean="0">
                <a:hlinkClick r:id="rId3"/>
              </a:rPr>
              <a:t>recognition</a:t>
            </a:r>
            <a:endParaRPr lang="en-US" sz="1600" dirty="0" smtClean="0"/>
          </a:p>
          <a:p>
            <a:pPr lvl="1">
              <a:buFont typeface="Arial" panose="020B0604020202020204" pitchFamily="34" charset="0"/>
              <a:buChar char="•"/>
            </a:pPr>
            <a:r>
              <a:rPr lang="en-US" sz="1600" dirty="0">
                <a:hlinkClick r:id="rId4"/>
              </a:rPr>
              <a:t>With painted faces, artists fight facial recognition tech</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7716" y="3704838"/>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91880" y="5817458"/>
            <a:ext cx="3384376" cy="707886"/>
          </a:xfrm>
          <a:prstGeom prst="rect">
            <a:avLst/>
          </a:prstGeom>
          <a:noFill/>
        </p:spPr>
        <p:txBody>
          <a:bodyPr wrap="square" rtlCol="0">
            <a:spAutoFit/>
          </a:bodyPr>
          <a:lstStyle/>
          <a:p>
            <a:pPr marL="0" lvl="1"/>
            <a:r>
              <a:rPr lang="en-US" sz="1600" dirty="0">
                <a:solidFill>
                  <a:srgbClr val="FFC000"/>
                </a:solidFill>
                <a:hlinkClick r:id="rId6"/>
              </a:rPr>
              <a:t>How to send Winnie-the-Pooh</a:t>
            </a:r>
            <a:endParaRPr lang="en-US" sz="1600" dirty="0">
              <a:solidFill>
                <a:srgbClr val="FFC000"/>
              </a:solidFill>
            </a:endParaRPr>
          </a:p>
          <a:p>
            <a:endParaRPr lang="en-US" dirty="0"/>
          </a:p>
        </p:txBody>
      </p:sp>
      <p:sp>
        <p:nvSpPr>
          <p:cNvPr id="9" name="Right Arrow 8"/>
          <p:cNvSpPr/>
          <p:nvPr/>
        </p:nvSpPr>
        <p:spPr bwMode="auto">
          <a:xfrm>
            <a:off x="2555776" y="5733256"/>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84780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People Recognition</a:t>
            </a:r>
            <a:endParaRPr lang="en-US" dirty="0"/>
          </a:p>
        </p:txBody>
      </p:sp>
      <p:sp>
        <p:nvSpPr>
          <p:cNvPr id="7" name="Content Placeholder 1"/>
          <p:cNvSpPr txBox="1">
            <a:spLocks/>
          </p:cNvSpPr>
          <p:nvPr/>
        </p:nvSpPr>
        <p:spPr>
          <a:xfrm>
            <a:off x="395535" y="1700808"/>
            <a:ext cx="8194129"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80928"/>
            <a:ext cx="54578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3366" y="1672144"/>
            <a:ext cx="8253090" cy="1477328"/>
          </a:xfrm>
          <a:prstGeom prst="rect">
            <a:avLst/>
          </a:prstGeom>
        </p:spPr>
        <p:txBody>
          <a:bodyPr wrap="square">
            <a:spAutoFit/>
          </a:bodyPr>
          <a:lstStyle/>
          <a:p>
            <a:r>
              <a:rPr lang="en-US" sz="1800" dirty="0" smtClean="0">
                <a:hlinkClick r:id="rId3"/>
              </a:rPr>
              <a:t>Surveillance </a:t>
            </a:r>
            <a:r>
              <a:rPr lang="en-US" sz="1800" dirty="0">
                <a:hlinkClick r:id="rId3"/>
              </a:rPr>
              <a:t>camera technology that can </a:t>
            </a:r>
            <a:r>
              <a:rPr lang="en-US" sz="1800" dirty="0" smtClean="0">
                <a:hlinkClick r:id="rId3"/>
              </a:rPr>
              <a:t>recognize </a:t>
            </a:r>
            <a:r>
              <a:rPr lang="en-US" sz="1800" dirty="0">
                <a:hlinkClick r:id="rId3"/>
              </a:rPr>
              <a:t>you just from how you </a:t>
            </a:r>
            <a:r>
              <a:rPr lang="en-US" sz="1800" dirty="0" smtClean="0">
                <a:hlinkClick r:id="rId3"/>
              </a:rPr>
              <a:t>walk</a:t>
            </a:r>
            <a:endParaRPr lang="en-US" sz="1800" dirty="0" smtClean="0"/>
          </a:p>
          <a:p>
            <a:endParaRPr lang="en-US" sz="1800" dirty="0"/>
          </a:p>
          <a:p>
            <a:r>
              <a:rPr lang="en-US" sz="1800" dirty="0" smtClean="0"/>
              <a:t>Where is the labelled training dataset (</a:t>
            </a:r>
            <a:r>
              <a:rPr lang="en-US" sz="1800" b="1" dirty="0" smtClean="0">
                <a:solidFill>
                  <a:srgbClr val="00B0F0"/>
                </a:solidFill>
              </a:rPr>
              <a:t>Walking Style -&gt; Name</a:t>
            </a:r>
            <a:r>
              <a:rPr lang="en-US" sz="1800" dirty="0" smtClean="0"/>
              <a:t>) coming from?</a:t>
            </a:r>
          </a:p>
          <a:p>
            <a:endParaRPr lang="en-US" sz="1800" dirty="0" smtClean="0"/>
          </a:p>
          <a:p>
            <a:endParaRPr lang="en-US" sz="1800" dirty="0"/>
          </a:p>
        </p:txBody>
      </p:sp>
      <p:sp>
        <p:nvSpPr>
          <p:cNvPr id="4" name="TextBox 3"/>
          <p:cNvSpPr txBox="1"/>
          <p:nvPr/>
        </p:nvSpPr>
        <p:spPr>
          <a:xfrm>
            <a:off x="290141" y="2852936"/>
            <a:ext cx="3057723" cy="2800767"/>
          </a:xfrm>
          <a:prstGeom prst="rect">
            <a:avLst/>
          </a:prstGeom>
          <a:noFill/>
        </p:spPr>
        <p:txBody>
          <a:bodyPr wrap="square" rtlCol="0">
            <a:spAutoFit/>
          </a:bodyPr>
          <a:lstStyle/>
          <a:p>
            <a:pPr marL="342900" indent="-342900">
              <a:buFont typeface="Arial" panose="020B0604020202020204" pitchFamily="34" charset="0"/>
              <a:buChar char="•"/>
            </a:pPr>
            <a:r>
              <a:rPr lang="en-US" sz="1600" b="1" dirty="0" smtClean="0"/>
              <a:t>Shops</a:t>
            </a:r>
            <a:r>
              <a:rPr lang="en-US" sz="1600" dirty="0" smtClean="0"/>
              <a:t>: electronic payment + shops cameras</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Security check</a:t>
            </a:r>
            <a:r>
              <a:rPr lang="en-US" sz="1600" dirty="0" smtClean="0"/>
              <a:t>: in airports, train stations when pass through the security gate</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Name-registered </a:t>
            </a:r>
            <a:r>
              <a:rPr lang="en-US" sz="1600" b="1" dirty="0" smtClean="0"/>
              <a:t>phone (China</a:t>
            </a:r>
            <a:r>
              <a:rPr lang="en-US" sz="1600" b="1" dirty="0"/>
              <a:t>): </a:t>
            </a:r>
            <a:r>
              <a:rPr lang="en-US" sz="1600" dirty="0" smtClean="0"/>
              <a:t>named-phone </a:t>
            </a:r>
            <a:r>
              <a:rPr lang="en-US" sz="1600" dirty="0"/>
              <a:t>GPS + </a:t>
            </a:r>
            <a:r>
              <a:rPr lang="en-US" sz="1600" dirty="0" smtClean="0"/>
              <a:t>street cameras</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944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a:hlinkClick r:id="rId3"/>
          </p:cNvPr>
          <p:cNvSpPr txBox="1">
            <a:spLocks/>
          </p:cNvSpPr>
          <p:nvPr/>
        </p:nvSpPr>
        <p:spPr>
          <a:xfrm>
            <a:off x="1763688" y="5229200"/>
            <a:ext cx="540060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err="1" smtClean="0"/>
              <a:t>StyleGAN</a:t>
            </a:r>
            <a:r>
              <a:rPr lang="en-US" sz="1800" dirty="0" smtClean="0"/>
              <a:t>: </a:t>
            </a:r>
            <a:r>
              <a:rPr lang="en-US" sz="1800" dirty="0" smtClean="0">
                <a:hlinkClick r:id="rId4"/>
              </a:rPr>
              <a:t>Which face is real ??</a:t>
            </a:r>
            <a:endParaRPr lang="en-US" sz="1800" dirty="0" smtClean="0"/>
          </a:p>
          <a:p>
            <a:pPr marL="0" lvl="1" indent="0">
              <a:buClrTx/>
              <a:buNone/>
            </a:pPr>
            <a:r>
              <a:rPr lang="en-US" sz="1600" dirty="0" smtClean="0">
                <a:hlinkClick r:id="rId5"/>
              </a:rPr>
              <a:t>AI Creates Fashion Model with Custom Outfits and Poses </a:t>
            </a:r>
            <a:endParaRPr lang="en-US" sz="1600" dirty="0" smtClean="0"/>
          </a:p>
          <a:p>
            <a:pPr marL="0" lvl="1" indent="0">
              <a:buClrTx/>
              <a:buNone/>
            </a:pPr>
            <a:r>
              <a:rPr lang="en-US" sz="1600" dirty="0" smtClean="0">
                <a:hlinkClick r:id="rId3"/>
              </a:rPr>
              <a:t>Other GANs Applications</a:t>
            </a:r>
            <a:endParaRPr lang="en-US" sz="1400" dirty="0"/>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634787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9165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p:cNvSpPr txBox="1">
            <a:spLocks/>
          </p:cNvSpPr>
          <p:nvPr/>
        </p:nvSpPr>
        <p:spPr>
          <a:xfrm>
            <a:off x="2267744" y="5551301"/>
            <a:ext cx="3888432" cy="52205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hlinkClick r:id="rId3"/>
              </a:rPr>
              <a:t>Infernal Affairs 2020 GANs version</a:t>
            </a:r>
            <a:endParaRPr lang="en-US" sz="1800" dirty="0" smtClean="0"/>
          </a:p>
          <a:p>
            <a:pPr marL="0" lvl="1" indent="0">
              <a:buClrTx/>
              <a:buNone/>
            </a:pPr>
            <a:r>
              <a:rPr lang="en-US" sz="1800" b="1" dirty="0" smtClean="0"/>
              <a:t>Actors</a:t>
            </a:r>
            <a:r>
              <a:rPr lang="en-US" sz="1800" dirty="0" smtClean="0"/>
              <a:t>: Andy Lau &amp; Tony Leung ??</a:t>
            </a:r>
            <a:endParaRPr lang="en-US" sz="1600" dirty="0"/>
          </a:p>
        </p:txBody>
      </p:sp>
      <p:pic>
        <p:nvPicPr>
          <p:cNvPr id="1026" name="Picture 2" descr="Amazon.com: INFERNAL AFFAIRS (BLU-RAY): Movies &amp; TV"/>
          <p:cNvPicPr>
            <a:picLocks noChangeAspect="1" noChangeArrowheads="1"/>
          </p:cNvPicPr>
          <p:nvPr/>
        </p:nvPicPr>
        <p:blipFill rotWithShape="1">
          <a:blip r:embed="rId4">
            <a:extLst>
              <a:ext uri="{28A0092B-C50C-407E-A947-70E740481C1C}">
                <a14:useLocalDpi xmlns:a14="http://schemas.microsoft.com/office/drawing/2010/main" val="0"/>
              </a:ext>
            </a:extLst>
          </a:blip>
          <a:srcRect b="7941"/>
          <a:stretch/>
        </p:blipFill>
        <p:spPr bwMode="auto">
          <a:xfrm>
            <a:off x="2483768" y="1946523"/>
            <a:ext cx="3257550" cy="3498701"/>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1 3"/>
          <p:cNvSpPr/>
          <p:nvPr/>
        </p:nvSpPr>
        <p:spPr bwMode="auto">
          <a:xfrm>
            <a:off x="6300192" y="2842642"/>
            <a:ext cx="1872208" cy="2098526"/>
          </a:xfrm>
          <a:prstGeom prst="irregularSeal1">
            <a:avLst/>
          </a:prstGeom>
          <a:solidFill>
            <a:srgbClr val="FFC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ea typeface="ＭＳ Ｐゴシック" charset="0"/>
                <a:cs typeface="ＭＳ Ｐゴシック" charset="0"/>
              </a:rPr>
              <a:t>Deep Fake</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334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4500533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5406375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0082153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a:t>
            </a:r>
            <a:r>
              <a:rPr lang="en-US" dirty="0" smtClean="0"/>
              <a:t>– Investments</a:t>
            </a:r>
            <a:endParaRPr lang="en-US" dirty="0"/>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We all know private companies (like Google, Facebook, Amazon, Alibaba, </a:t>
            </a:r>
            <a:r>
              <a:rPr lang="en-US" sz="1800" dirty="0" err="1" smtClean="0"/>
              <a:t>Tencent</a:t>
            </a:r>
            <a:r>
              <a:rPr lang="en-US" sz="1800" dirty="0" smtClean="0"/>
              <a:t> invests a lot of money into AI. </a:t>
            </a:r>
            <a:r>
              <a:rPr lang="en-US" sz="1800" b="1" dirty="0" smtClean="0">
                <a:solidFill>
                  <a:srgbClr val="0070C0"/>
                </a:solidFill>
              </a:rPr>
              <a:t>Government</a:t>
            </a:r>
            <a:r>
              <a:rPr lang="en-US" sz="1800" dirty="0" smtClean="0">
                <a:solidFill>
                  <a:srgbClr val="0070C0"/>
                </a:solidFill>
              </a:rPr>
              <a:t> </a:t>
            </a:r>
            <a:r>
              <a:rPr lang="en-US" sz="1800" dirty="0" smtClean="0"/>
              <a:t>also involves heavily.</a:t>
            </a:r>
          </a:p>
          <a:p>
            <a:pPr marL="0" indent="0"/>
            <a:endParaRPr lang="en-US" sz="1800" dirty="0"/>
          </a:p>
        </p:txBody>
      </p:sp>
      <p:sp>
        <p:nvSpPr>
          <p:cNvPr id="2" name="TextBox 1"/>
          <p:cNvSpPr txBox="1"/>
          <p:nvPr/>
        </p:nvSpPr>
        <p:spPr>
          <a:xfrm>
            <a:off x="378818" y="2564904"/>
            <a:ext cx="4481214" cy="3785652"/>
          </a:xfrm>
          <a:prstGeom prst="rect">
            <a:avLst/>
          </a:prstGeom>
          <a:noFill/>
        </p:spPr>
        <p:txBody>
          <a:bodyPr wrap="square" rtlCol="0">
            <a:spAutoFit/>
          </a:bodyPr>
          <a:lstStyle/>
          <a:p>
            <a:pPr marL="0" indent="0"/>
            <a:r>
              <a:rPr lang="en-US" sz="1600" dirty="0"/>
              <a:t>China moves to create </a:t>
            </a:r>
            <a:r>
              <a:rPr lang="en-US" sz="1600" b="1" dirty="0">
                <a:solidFill>
                  <a:srgbClr val="0070C0"/>
                </a:solidFill>
              </a:rPr>
              <a:t>AI innovation and development pilot zones</a:t>
            </a:r>
            <a:r>
              <a:rPr lang="en-US" sz="1600" dirty="0"/>
              <a:t>. 20 AI pilot zones are targeted by 2023.</a:t>
            </a:r>
          </a:p>
          <a:p>
            <a:pPr marL="0" indent="0"/>
            <a:endParaRPr lang="en-US" sz="1600" dirty="0"/>
          </a:p>
          <a:p>
            <a:pPr marL="285750" indent="-285750">
              <a:buFont typeface="Arial" panose="020B0604020202020204" pitchFamily="34" charset="0"/>
              <a:buChar char="•"/>
            </a:pPr>
            <a:r>
              <a:rPr lang="en-US" sz="1600" dirty="0"/>
              <a:t>AI pilot zones are encouraged to “carry out AI based </a:t>
            </a:r>
            <a:r>
              <a:rPr lang="en-US" sz="1600" dirty="0" smtClean="0"/>
              <a:t>policy and social </a:t>
            </a:r>
            <a:r>
              <a:rPr lang="en-US" sz="1600" dirty="0"/>
              <a:t>experiments” </a:t>
            </a:r>
            <a:r>
              <a:rPr lang="en-US" sz="1600" dirty="0" smtClean="0"/>
              <a:t>ranging </a:t>
            </a:r>
            <a:r>
              <a:rPr lang="en-US" sz="1600" dirty="0"/>
              <a:t>from manufacturing to caring for elderly and </a:t>
            </a:r>
            <a:r>
              <a:rPr lang="en-US" sz="1600" dirty="0" smtClean="0"/>
              <a:t>disabled</a:t>
            </a:r>
            <a:br>
              <a:rPr lang="en-US" sz="1600" dirty="0" smtClean="0"/>
            </a:br>
            <a:endParaRPr lang="en-US" sz="1600" dirty="0"/>
          </a:p>
          <a:p>
            <a:pPr marL="285750" indent="-285750">
              <a:buFont typeface="Arial" panose="020B0604020202020204" pitchFamily="34" charset="0"/>
              <a:buChar char="•"/>
            </a:pPr>
            <a:r>
              <a:rPr lang="en-US" sz="1600" dirty="0" err="1">
                <a:hlinkClick r:id="rId2"/>
              </a:rPr>
              <a:t>Deqing</a:t>
            </a:r>
            <a:r>
              <a:rPr lang="en-US" sz="1600" dirty="0">
                <a:hlinkClick r:id="rId2"/>
              </a:rPr>
              <a:t> County </a:t>
            </a:r>
            <a:r>
              <a:rPr lang="en-US" sz="1600" dirty="0"/>
              <a:t>is cited as an example. The city is expected to focus on autonomous driving and smart </a:t>
            </a:r>
            <a:r>
              <a:rPr lang="en-US" sz="1600" dirty="0" smtClean="0"/>
              <a:t>farming</a:t>
            </a:r>
          </a:p>
          <a:p>
            <a:pPr marL="285750" indent="-285750">
              <a:buFont typeface="Arial" panose="020B0604020202020204" pitchFamily="34" charset="0"/>
              <a:buChar char="•"/>
            </a:pPr>
            <a:endParaRPr lang="en-US" sz="1600" dirty="0"/>
          </a:p>
          <a:p>
            <a:r>
              <a:rPr lang="en-US" sz="1600" dirty="0" smtClean="0"/>
              <a:t>(</a:t>
            </a:r>
            <a:r>
              <a:rPr lang="en-US" sz="1600" b="1" dirty="0" smtClean="0"/>
              <a:t>Source</a:t>
            </a:r>
            <a:r>
              <a:rPr lang="en-US" sz="1600" dirty="0" smtClean="0"/>
              <a:t>: stateof.ai 2020 report)</a:t>
            </a:r>
            <a:endParaRPr lang="en-US" sz="1600" dirty="0"/>
          </a:p>
          <a:p>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96952"/>
            <a:ext cx="3880399" cy="24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8959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 (Convolutional Neural Network)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99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49930"/>
            <a:ext cx="6480720" cy="336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6257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93" y="1484784"/>
            <a:ext cx="73056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pic>
        <p:nvPicPr>
          <p:cNvPr id="3078" name="Picture 6" descr="Super Street Fighter II Turbo Screenshots for DOS - MobyG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280" y="4320877"/>
            <a:ext cx="3048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72479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73535"/>
            <a:ext cx="78867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57" y="2924944"/>
            <a:ext cx="78390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82" y="3861048"/>
            <a:ext cx="79057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581128"/>
            <a:ext cx="281705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171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18222</TotalTime>
  <Words>3686</Words>
  <Application>Microsoft Office PowerPoint</Application>
  <PresentationFormat>On-screen Show (4:3)</PresentationFormat>
  <Paragraphs>637</Paragraphs>
  <Slides>87</Slides>
  <Notes>9</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Approaches</vt:lpstr>
      <vt:lpstr>PowerPoint Presentation</vt:lpstr>
      <vt:lpstr>Machine Learning - Data</vt:lpstr>
      <vt:lpstr>Machine Learning - Data</vt:lpstr>
      <vt:lpstr>Machine Learning - Data</vt:lpstr>
      <vt:lpstr>Machine Learning - Data</vt:lpstr>
      <vt:lpstr>Machine Learning - Data</vt:lpstr>
      <vt:lpstr>Machine Learning - Cloud</vt:lpstr>
      <vt:lpstr>Machine Learning - GPU</vt:lpstr>
      <vt:lpstr>Machine Learning - Community</vt:lpstr>
      <vt:lpstr>Machine Learning - Community</vt:lpstr>
      <vt:lpstr>Machine Learning - Community</vt:lpstr>
      <vt:lpstr>Example – Linear Regression</vt:lpstr>
      <vt:lpstr>Example – Linear Regression</vt:lpstr>
      <vt:lpstr>Objective function</vt:lpstr>
      <vt:lpstr>Gradient Descent</vt:lpstr>
      <vt:lpstr>Learning Rate</vt:lpstr>
      <vt:lpstr>Demo – Short Term Stock Price Prediction</vt:lpstr>
      <vt:lpstr>1. Raw Data – Historical Tick Data</vt:lpstr>
      <vt:lpstr>1. Raw Data – Historical Tick Data</vt:lpstr>
      <vt:lpstr>1. Raw Data – Historical Tick Data</vt:lpstr>
      <vt:lpstr>1. Raw Data – Historical Tick Data</vt:lpstr>
      <vt:lpstr>1. Raw Data – Historical Tick Data</vt:lpstr>
      <vt:lpstr>1. Raw Data – Historical Tick Data</vt:lpstr>
      <vt:lpstr>2. Pre-processed Data – Order Book</vt:lpstr>
      <vt:lpstr>2. Pre-processed Data – Order Book</vt:lpstr>
      <vt:lpstr>3. Feature Engineering</vt:lpstr>
      <vt:lpstr>3. Data Feature - Order Book Imbalance</vt:lpstr>
      <vt:lpstr>3. Data Feature - Order Book Imbalance</vt:lpstr>
      <vt:lpstr>3. Data Feature - Order Book Imbalance</vt:lpstr>
      <vt:lpstr>3. Data Feature - Money flow</vt:lpstr>
      <vt:lpstr>3. Data Feature - Money flow</vt:lpstr>
      <vt:lpstr>4. Labelled Dataset</vt:lpstr>
      <vt:lpstr>4. Labelled Dataset</vt:lpstr>
      <vt:lpstr>5. EDA (Exploratory Data Analysis)</vt:lpstr>
      <vt:lpstr>6. Machine Learning Dataset</vt:lpstr>
      <vt:lpstr>6. Machine Learning Dataset</vt:lpstr>
      <vt:lpstr>6. Machine Learning Algorithm – Decision Tree</vt:lpstr>
      <vt:lpstr>PowerPoint Presentation</vt:lpstr>
      <vt:lpstr>7. Performance - Evaluation</vt:lpstr>
      <vt:lpstr>7. Performance - Accuracy</vt:lpstr>
      <vt:lpstr>7. Performance - Accuracy</vt:lpstr>
      <vt:lpstr>8. Trained Model Usage</vt:lpstr>
      <vt:lpstr>8. Trained Model Usage</vt:lpstr>
      <vt:lpstr>Support Vector Machine (SVM) </vt:lpstr>
      <vt:lpstr>Support Vector Machine (SVM) </vt:lpstr>
      <vt:lpstr>Support Vector Machine (SVM) </vt:lpstr>
      <vt:lpstr>Model Interpretability</vt:lpstr>
      <vt:lpstr>Unsupervised Learning - PCA</vt:lpstr>
      <vt:lpstr>Unsupervised Learning - PCA</vt:lpstr>
      <vt:lpstr>k-Means Clustering</vt:lpstr>
      <vt:lpstr>k-Means Clustering</vt:lpstr>
      <vt:lpstr>Deep Learning</vt:lpstr>
      <vt:lpstr>Deep Learning - Example</vt:lpstr>
      <vt:lpstr>Deep Learning – Neural Networks</vt:lpstr>
      <vt:lpstr>Deep Learning - Neural Networks</vt:lpstr>
      <vt:lpstr>Demo: Digits Classification</vt:lpstr>
      <vt:lpstr>Deep Learning – CNN</vt:lpstr>
      <vt:lpstr>CNN Use Cases - Satellite image</vt:lpstr>
      <vt:lpstr>CNN Use Cases – Face Recognition</vt:lpstr>
      <vt:lpstr>CNN Use Cases – Face Recognition</vt:lpstr>
      <vt:lpstr>Use Cases – People Recognition</vt:lpstr>
      <vt:lpstr>GANs (Generative Adversarial Networks)</vt:lpstr>
      <vt:lpstr>GANs (Generative Adversarial Networks)</vt:lpstr>
      <vt:lpstr>Deep Learning – LSTM</vt:lpstr>
      <vt:lpstr>Appendix</vt:lpstr>
      <vt:lpstr>Introduction to AI - Second AI Boom </vt:lpstr>
      <vt:lpstr>Introduction to AI - Second AI Boom </vt:lpstr>
      <vt:lpstr>Machine Learning - Algorithm</vt:lpstr>
      <vt:lpstr>Machine Learning – Investments</vt:lpstr>
      <vt:lpstr>Performance - Confusion Matrix</vt:lpstr>
      <vt:lpstr>Performance – Type I &amp; II Errors</vt:lpstr>
      <vt:lpstr>Performance - ROC curve</vt:lpstr>
      <vt:lpstr>Machine Learning Workflow</vt:lpstr>
      <vt:lpstr>Machine Learning Workflow</vt:lpstr>
      <vt:lpstr>Machine Learning Workflow</vt:lpstr>
      <vt:lpstr>Deep Learning - Neural Networks</vt:lpstr>
      <vt:lpstr>Deep Learning – CNN</vt:lpstr>
      <vt:lpstr>Deep Learning – CNN</vt:lpstr>
      <vt:lpstr>GANs (Generative Adversarial Networks)</vt:lpstr>
      <vt:lpstr>GANs (Generative Adversarial Networks)</vt:lpstr>
      <vt:lpstr>GANs (Generative Adversarial Networks)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223</cp:revision>
  <cp:lastPrinted>2013-10-02T07:30:28Z</cp:lastPrinted>
  <dcterms:created xsi:type="dcterms:W3CDTF">2018-01-14T13:40:03Z</dcterms:created>
  <dcterms:modified xsi:type="dcterms:W3CDTF">2021-10-10T23:34:02Z</dcterms:modified>
</cp:coreProperties>
</file>